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slide+xml" PartName="/ppt/slides/slide31.xml"/>
  <Override ContentType="application/vnd.openxmlformats-officedocument.presentationml.slide+xml" PartName="/ppt/slides/slide32.xml"/>
  <Override ContentType="application/vnd.openxmlformats-officedocument.presentationml.slide+xml" PartName="/ppt/slides/slide33.xml"/>
  <Override ContentType="application/vnd.openxmlformats-officedocument.presentationml.slide+xml" PartName="/ppt/slides/slide3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x="18288000" cy="10287000"/>
  <p:notesSz cx="6858000" cy="9144000"/>
  <p:embeddedFontLst>
    <p:embeddedFont>
      <p:font typeface="Montserrat Bold" charset="1" panose="00000800000000000000"/>
      <p:regular r:id="rId40"/>
    </p:embeddedFont>
    <p:embeddedFont>
      <p:font typeface="Montserrat" charset="1" panose="00000500000000000000"/>
      <p:regular r:id="rId41"/>
    </p:embeddedFont>
    <p:embeddedFont>
      <p:font typeface="Maven Pro" charset="1" panose="00000500000000000000"/>
      <p:regular r:id="rId42"/>
    </p:embeddedFont>
    <p:embeddedFont>
      <p:font typeface="Maven Pro Bold" charset="1" panose="00000800000000000000"/>
      <p:regular r:id="rId43"/>
    </p:embeddedFont>
    <p:embeddedFont>
      <p:font typeface="Montserrat Bold Italics" charset="1" panose="00000800000000000000"/>
      <p:regular r:id="rId44"/>
    </p:embeddedFont>
    <p:embeddedFont>
      <p:font typeface="Montserrat Italics" charset="1" panose="0000050000000000000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slides/slide29.xml" Type="http://schemas.openxmlformats.org/officeDocument/2006/relationships/slide"/><Relationship Id="rId35" Target="slides/slide30.xml" Type="http://schemas.openxmlformats.org/officeDocument/2006/relationships/slide"/><Relationship Id="rId36" Target="slides/slide31.xml" Type="http://schemas.openxmlformats.org/officeDocument/2006/relationships/slide"/><Relationship Id="rId37" Target="slides/slide32.xml" Type="http://schemas.openxmlformats.org/officeDocument/2006/relationships/slide"/><Relationship Id="rId38" Target="slides/slide33.xml" Type="http://schemas.openxmlformats.org/officeDocument/2006/relationships/slide"/><Relationship Id="rId39" Target="slides/slide34.xml" Type="http://schemas.openxmlformats.org/officeDocument/2006/relationships/slide"/><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ZzueDnsM.mp4>
</file>

<file path=ppt/media/image1.png>
</file>

<file path=ppt/media/image10.jpeg>
</file>

<file path=ppt/media/image11.jpeg>
</file>

<file path=ppt/media/image12.jpeg>
</file>

<file path=ppt/media/image13.png>
</file>

<file path=ppt/media/image14.jpeg>
</file>

<file path=ppt/media/image15.jpeg>
</file>

<file path=ppt/media/image16.jpeg>
</file>

<file path=ppt/media/image2.svg>
</file>

<file path=ppt/media/image3.pn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jpe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png" Type="http://schemas.openxmlformats.org/officeDocument/2006/relationships/image"/><Relationship Id="rId9" Target="../media/image2.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1.jpe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30.xml.rels><?xml version="1.0" encoding="UTF-8" standalone="yes"?><Relationships xmlns="http://schemas.openxmlformats.org/package/2006/relationships"><Relationship Id="rId1" Target="../slideLayouts/slideLayout7.xml" Type="http://schemas.openxmlformats.org/officeDocument/2006/relationships/slideLayout"/><Relationship Id="rId10" Target="../media/VAGZzueDnsM.mp4" Type="http://schemas.microsoft.com/office/2007/relationships/media"/><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12.jpeg" Type="http://schemas.openxmlformats.org/officeDocument/2006/relationships/image"/><Relationship Id="rId9" Target="../media/VAGZzueDnsM.mp4" Type="http://schemas.openxmlformats.org/officeDocument/2006/relationships/video"/></Relationships>
</file>

<file path=ppt/slides/_rels/slide3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jpeg" Type="http://schemas.openxmlformats.org/officeDocument/2006/relationships/image"/><Relationship Id="rId11" Target="../media/image16.jpeg" Type="http://schemas.openxmlformats.org/officeDocument/2006/relationships/image"/><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13.png" Type="http://schemas.openxmlformats.org/officeDocument/2006/relationships/image"/><Relationship Id="rId9" Target="../media/image14.jpeg" Type="http://schemas.openxmlformats.org/officeDocument/2006/relationships/image"/></Relationships>
</file>

<file path=ppt/slides/_rels/slide3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3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3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8.jpe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5.png" Type="http://schemas.openxmlformats.org/officeDocument/2006/relationships/image"/><Relationship Id="rId9" Target="../media/image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2587820" y="3276440"/>
            <a:ext cx="13112360" cy="3019585"/>
          </a:xfrm>
          <a:prstGeom prst="rect">
            <a:avLst/>
          </a:prstGeom>
        </p:spPr>
        <p:txBody>
          <a:bodyPr anchor="t" rtlCol="false" tIns="0" lIns="0" bIns="0" rIns="0">
            <a:spAutoFit/>
          </a:bodyPr>
          <a:lstStyle/>
          <a:p>
            <a:pPr algn="ctr">
              <a:lnSpc>
                <a:spcPts val="7770"/>
              </a:lnSpc>
            </a:pPr>
            <a:r>
              <a:rPr lang="en-US" b="true" sz="8538">
                <a:solidFill>
                  <a:srgbClr val="252930"/>
                </a:solidFill>
                <a:latin typeface="Montserrat Bold"/>
                <a:ea typeface="Montserrat Bold"/>
                <a:cs typeface="Montserrat Bold"/>
                <a:sym typeface="Montserrat Bold"/>
              </a:rPr>
              <a:t>HAND GESTURE RECOGNITION FOR DEVICE CONTROL</a:t>
            </a:r>
          </a:p>
        </p:txBody>
      </p:sp>
      <p:sp>
        <p:nvSpPr>
          <p:cNvPr name="Freeform 3" id="3"/>
          <p:cNvSpPr/>
          <p:nvPr/>
        </p:nvSpPr>
        <p:spPr>
          <a:xfrm flipH="true" flipV="false" rot="0">
            <a:off x="-211950" y="-104775"/>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true" rot="0">
            <a:off x="14297025" y="6296025"/>
            <a:ext cx="4114800" cy="4114800"/>
          </a:xfrm>
          <a:custGeom>
            <a:avLst/>
            <a:gdLst/>
            <a:ahLst/>
            <a:cxnLst/>
            <a:rect r="r" b="b" t="t" l="l"/>
            <a:pathLst>
              <a:path h="4114800" w="4114800">
                <a:moveTo>
                  <a:pt x="0" y="4114800"/>
                </a:moveTo>
                <a:lnTo>
                  <a:pt x="4114800" y="4114800"/>
                </a:lnTo>
                <a:lnTo>
                  <a:pt x="4114800" y="0"/>
                </a:lnTo>
                <a:lnTo>
                  <a:pt x="0" y="0"/>
                </a:lnTo>
                <a:lnTo>
                  <a:pt x="0" y="411480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0" y="8039083"/>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7657548" y="293921"/>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028700"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8" id="8"/>
          <p:cNvSpPr txBox="true"/>
          <p:nvPr/>
        </p:nvSpPr>
        <p:spPr>
          <a:xfrm rot="0">
            <a:off x="3711618" y="7482742"/>
            <a:ext cx="10864763" cy="485427"/>
          </a:xfrm>
          <a:prstGeom prst="rect">
            <a:avLst/>
          </a:prstGeom>
        </p:spPr>
        <p:txBody>
          <a:bodyPr anchor="t" rtlCol="false" tIns="0" lIns="0" bIns="0" rIns="0">
            <a:spAutoFit/>
          </a:bodyPr>
          <a:lstStyle/>
          <a:p>
            <a:pPr algn="ctr">
              <a:lnSpc>
                <a:spcPts val="3736"/>
              </a:lnSpc>
            </a:pPr>
            <a:r>
              <a:rPr lang="en-US" sz="3736">
                <a:solidFill>
                  <a:srgbClr val="252930"/>
                </a:solidFill>
                <a:latin typeface="Montserrat"/>
                <a:ea typeface="Montserrat"/>
                <a:cs typeface="Montserrat"/>
                <a:sym typeface="Montserrat"/>
              </a:rPr>
              <a:t>Project Exhibition - 1</a:t>
            </a:r>
          </a:p>
        </p:txBody>
      </p:sp>
      <p:sp>
        <p:nvSpPr>
          <p:cNvPr name="Freeform 9" id="9"/>
          <p:cNvSpPr/>
          <p:nvPr/>
        </p:nvSpPr>
        <p:spPr>
          <a:xfrm flipH="false" flipV="true" rot="0">
            <a:off x="14542983" y="-104775"/>
            <a:ext cx="2716317" cy="1358159"/>
          </a:xfrm>
          <a:custGeom>
            <a:avLst/>
            <a:gdLst/>
            <a:ahLst/>
            <a:cxnLst/>
            <a:rect r="r" b="b" t="t" l="l"/>
            <a:pathLst>
              <a:path h="1358159" w="2716317">
                <a:moveTo>
                  <a:pt x="0" y="1358159"/>
                </a:moveTo>
                <a:lnTo>
                  <a:pt x="2716317" y="1358159"/>
                </a:lnTo>
                <a:lnTo>
                  <a:pt x="2716317" y="0"/>
                </a:lnTo>
                <a:lnTo>
                  <a:pt x="0" y="0"/>
                </a:lnTo>
                <a:lnTo>
                  <a:pt x="0" y="1358159"/>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1469793" y="1846326"/>
            <a:ext cx="15348414" cy="7411974"/>
          </a:xfrm>
          <a:prstGeom prst="rect">
            <a:avLst/>
          </a:prstGeom>
        </p:spPr>
        <p:txBody>
          <a:bodyPr anchor="t" rtlCol="false" tIns="0" lIns="0" bIns="0" rIns="0">
            <a:spAutoFit/>
          </a:bodyPr>
          <a:lstStyle/>
          <a:p>
            <a:pPr algn="l" marL="630427" indent="-315214" lvl="1">
              <a:lnSpc>
                <a:spcPts val="3941"/>
              </a:lnSpc>
              <a:buFont typeface="Arial"/>
              <a:buChar char="•"/>
            </a:pPr>
            <a:r>
              <a:rPr lang="en-US" b="true" sz="2919" spc="175">
                <a:solidFill>
                  <a:srgbClr val="000000"/>
                </a:solidFill>
                <a:latin typeface="Montserrat Bold"/>
                <a:ea typeface="Montserrat Bold"/>
                <a:cs typeface="Montserrat Bold"/>
                <a:sym typeface="Montserrat Bold"/>
              </a:rPr>
              <a:t>Convex Hull</a:t>
            </a:r>
            <a:r>
              <a:rPr lang="en-US" sz="2919" spc="175">
                <a:solidFill>
                  <a:srgbClr val="000000"/>
                </a:solidFill>
                <a:latin typeface="Montserrat"/>
                <a:ea typeface="Montserrat"/>
                <a:cs typeface="Montserrat"/>
                <a:sym typeface="Montserrat"/>
              </a:rPr>
              <a:t>: Apply OpenCV’s cv2.convexHull() to find the convex boundary of the hand. This is useful to detect fingers and overall hand shape.</a:t>
            </a:r>
          </a:p>
          <a:p>
            <a:pPr algn="l">
              <a:lnSpc>
                <a:spcPts val="3941"/>
              </a:lnSpc>
            </a:pPr>
          </a:p>
          <a:p>
            <a:pPr algn="l" marL="630427" indent="-315214" lvl="1">
              <a:lnSpc>
                <a:spcPts val="3941"/>
              </a:lnSpc>
              <a:buFont typeface="Arial"/>
              <a:buChar char="•"/>
            </a:pPr>
            <a:r>
              <a:rPr lang="en-US" b="true" sz="2919" spc="175">
                <a:solidFill>
                  <a:srgbClr val="000000"/>
                </a:solidFill>
                <a:latin typeface="Montserrat Bold"/>
                <a:ea typeface="Montserrat Bold"/>
                <a:cs typeface="Montserrat Bold"/>
                <a:sym typeface="Montserrat Bold"/>
              </a:rPr>
              <a:t>Convexity Defects:</a:t>
            </a:r>
            <a:r>
              <a:rPr lang="en-US" sz="2919" spc="175">
                <a:solidFill>
                  <a:srgbClr val="000000"/>
                </a:solidFill>
                <a:latin typeface="Montserrat"/>
                <a:ea typeface="Montserrat"/>
                <a:cs typeface="Montserrat"/>
                <a:sym typeface="Montserrat"/>
              </a:rPr>
              <a:t> Analyze convexity defects to recognize the number of raised fingers (for gestures like ‘thumbs-up’ or swiping gestures).</a:t>
            </a:r>
          </a:p>
          <a:p>
            <a:pPr algn="l">
              <a:lnSpc>
                <a:spcPts val="3941"/>
              </a:lnSpc>
            </a:pPr>
          </a:p>
          <a:p>
            <a:pPr algn="l" marL="630427" indent="-315214" lvl="1">
              <a:lnSpc>
                <a:spcPts val="3941"/>
              </a:lnSpc>
              <a:buFont typeface="Arial"/>
              <a:buChar char="•"/>
            </a:pPr>
            <a:r>
              <a:rPr lang="en-US" b="true" sz="2919" spc="175">
                <a:solidFill>
                  <a:srgbClr val="000000"/>
                </a:solidFill>
                <a:latin typeface="Montserrat Bold"/>
                <a:ea typeface="Montserrat Bold"/>
                <a:cs typeface="Montserrat Bold"/>
                <a:sym typeface="Montserrat Bold"/>
              </a:rPr>
              <a:t>Finger Detection</a:t>
            </a:r>
            <a:r>
              <a:rPr lang="en-US" sz="2919" spc="175">
                <a:solidFill>
                  <a:srgbClr val="000000"/>
                </a:solidFill>
                <a:latin typeface="Montserrat"/>
                <a:ea typeface="Montserrat"/>
                <a:cs typeface="Montserrat"/>
                <a:sym typeface="Montserrat"/>
              </a:rPr>
              <a:t>: Count the number of fingers extended by calculating the convexity defects and use this to identify specific gestures.</a:t>
            </a:r>
          </a:p>
          <a:p>
            <a:pPr algn="l">
              <a:lnSpc>
                <a:spcPts val="3941"/>
              </a:lnSpc>
            </a:pPr>
          </a:p>
          <a:p>
            <a:pPr algn="l" marL="630427" indent="-315214" lvl="1">
              <a:lnSpc>
                <a:spcPts val="3941"/>
              </a:lnSpc>
              <a:buFont typeface="Arial"/>
              <a:buChar char="•"/>
            </a:pPr>
            <a:r>
              <a:rPr lang="en-US" b="true" sz="2919" spc="175">
                <a:solidFill>
                  <a:srgbClr val="000000"/>
                </a:solidFill>
                <a:latin typeface="Montserrat Bold"/>
                <a:ea typeface="Montserrat Bold"/>
                <a:cs typeface="Montserrat Bold"/>
                <a:sym typeface="Montserrat Bold"/>
              </a:rPr>
              <a:t>Hu Moments:</a:t>
            </a:r>
            <a:r>
              <a:rPr lang="en-US" sz="2919" spc="175">
                <a:solidFill>
                  <a:srgbClr val="000000"/>
                </a:solidFill>
                <a:latin typeface="Montserrat"/>
                <a:ea typeface="Montserrat"/>
                <a:cs typeface="Montserrat"/>
                <a:sym typeface="Montserrat"/>
              </a:rPr>
              <a:t> Extract shape-based features using Hu Moments, which are useful for classifying shapes of gestures.</a:t>
            </a:r>
          </a:p>
          <a:p>
            <a:pPr algn="l">
              <a:lnSpc>
                <a:spcPts val="3941"/>
              </a:lnSpc>
              <a:spcBef>
                <a:spcPct val="0"/>
              </a:spcBef>
            </a:pPr>
          </a:p>
        </p:txBody>
      </p:sp>
      <p:sp>
        <p:nvSpPr>
          <p:cNvPr name="TextBox 3" id="3"/>
          <p:cNvSpPr txBox="true"/>
          <p:nvPr/>
        </p:nvSpPr>
        <p:spPr>
          <a:xfrm rot="0">
            <a:off x="1028700" y="580249"/>
            <a:ext cx="15473100" cy="1068351"/>
          </a:xfrm>
          <a:prstGeom prst="rect">
            <a:avLst/>
          </a:prstGeom>
        </p:spPr>
        <p:txBody>
          <a:bodyPr anchor="t" rtlCol="false" tIns="0" lIns="0" bIns="0" rIns="0">
            <a:spAutoFit/>
          </a:bodyPr>
          <a:lstStyle/>
          <a:p>
            <a:pPr algn="ctr">
              <a:lnSpc>
                <a:spcPts val="7913"/>
              </a:lnSpc>
            </a:pPr>
            <a:r>
              <a:rPr lang="en-US" b="true" sz="8157">
                <a:solidFill>
                  <a:srgbClr val="000000"/>
                </a:solidFill>
                <a:latin typeface="Montserrat Bold"/>
                <a:ea typeface="Montserrat Bold"/>
                <a:cs typeface="Montserrat Bold"/>
                <a:sym typeface="Montserrat Bold"/>
              </a:rPr>
              <a:t>Feature Extraction</a:t>
            </a:r>
          </a:p>
        </p:txBody>
      </p:sp>
      <p:sp>
        <p:nvSpPr>
          <p:cNvPr name="Freeform 4" id="4"/>
          <p:cNvSpPr/>
          <p:nvPr/>
        </p:nvSpPr>
        <p:spPr>
          <a:xfrm flipH="false" flipV="false" rot="0">
            <a:off x="0" y="8378067"/>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5400000">
            <a:off x="14461540" y="-616882"/>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Freeform 2" id="2"/>
          <p:cNvSpPr/>
          <p:nvPr/>
        </p:nvSpPr>
        <p:spPr>
          <a:xfrm flipH="false" flipV="false" rot="0">
            <a:off x="4861154" y="570117"/>
            <a:ext cx="8091995" cy="4082024"/>
          </a:xfrm>
          <a:custGeom>
            <a:avLst/>
            <a:gdLst/>
            <a:ahLst/>
            <a:cxnLst/>
            <a:rect r="r" b="b" t="t" l="l"/>
            <a:pathLst>
              <a:path h="4082024" w="8091995">
                <a:moveTo>
                  <a:pt x="0" y="0"/>
                </a:moveTo>
                <a:lnTo>
                  <a:pt x="8091995" y="0"/>
                </a:lnTo>
                <a:lnTo>
                  <a:pt x="8091995" y="4082024"/>
                </a:lnTo>
                <a:lnTo>
                  <a:pt x="0" y="4082024"/>
                </a:lnTo>
                <a:lnTo>
                  <a:pt x="0" y="0"/>
                </a:lnTo>
                <a:close/>
              </a:path>
            </a:pathLst>
          </a:custGeom>
          <a:blipFill>
            <a:blip r:embed="rId2"/>
            <a:stretch>
              <a:fillRect l="0" t="-4661" r="-5078" b="-1563"/>
            </a:stretch>
          </a:blipFill>
        </p:spPr>
      </p:sp>
      <p:sp>
        <p:nvSpPr>
          <p:cNvPr name="Freeform 3" id="3"/>
          <p:cNvSpPr/>
          <p:nvPr/>
        </p:nvSpPr>
        <p:spPr>
          <a:xfrm flipH="false" flipV="false" rot="0">
            <a:off x="2899627" y="4850806"/>
            <a:ext cx="12015048" cy="4027837"/>
          </a:xfrm>
          <a:custGeom>
            <a:avLst/>
            <a:gdLst/>
            <a:ahLst/>
            <a:cxnLst/>
            <a:rect r="r" b="b" t="t" l="l"/>
            <a:pathLst>
              <a:path h="4027837" w="12015048">
                <a:moveTo>
                  <a:pt x="0" y="0"/>
                </a:moveTo>
                <a:lnTo>
                  <a:pt x="12015049" y="0"/>
                </a:lnTo>
                <a:lnTo>
                  <a:pt x="12015049" y="4027837"/>
                </a:lnTo>
                <a:lnTo>
                  <a:pt x="0" y="4027837"/>
                </a:lnTo>
                <a:lnTo>
                  <a:pt x="0" y="0"/>
                </a:lnTo>
                <a:close/>
              </a:path>
            </a:pathLst>
          </a:custGeom>
          <a:blipFill>
            <a:blip r:embed="rId3"/>
            <a:stretch>
              <a:fillRect l="0" t="0" r="0" b="0"/>
            </a:stretch>
          </a:blipFill>
        </p:spPr>
      </p:sp>
      <p:sp>
        <p:nvSpPr>
          <p:cNvPr name="Freeform 4" id="4"/>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028700"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true" flipV="false" rot="5400000">
            <a:off x="14461540" y="-616882"/>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1028700" y="992621"/>
            <a:ext cx="13861310" cy="8944758"/>
          </a:xfrm>
          <a:prstGeom prst="rect">
            <a:avLst/>
          </a:prstGeom>
        </p:spPr>
        <p:txBody>
          <a:bodyPr anchor="t" rtlCol="false" tIns="0" lIns="0" bIns="0" rIns="0">
            <a:spAutoFit/>
          </a:bodyPr>
          <a:lstStyle/>
          <a:p>
            <a:pPr algn="l">
              <a:lnSpc>
                <a:spcPts val="3560"/>
              </a:lnSpc>
            </a:pPr>
          </a:p>
          <a:p>
            <a:pPr algn="l" marL="569346" indent="-284673" lvl="1">
              <a:lnSpc>
                <a:spcPts val="3560"/>
              </a:lnSpc>
              <a:buFont typeface="Arial"/>
              <a:buChar char="•"/>
            </a:pPr>
            <a:r>
              <a:rPr lang="en-US" sz="2637" spc="158">
                <a:solidFill>
                  <a:srgbClr val="000000"/>
                </a:solidFill>
                <a:latin typeface="Montserrat"/>
                <a:ea typeface="Montserrat"/>
                <a:cs typeface="Montserrat"/>
                <a:sym typeface="Montserrat"/>
              </a:rPr>
              <a:t>Prepare the gesture dataset with extracted features (e.g., hand contours, convexity defects).</a:t>
            </a:r>
          </a:p>
          <a:p>
            <a:pPr algn="l" marL="569346" indent="-284673" lvl="1">
              <a:lnSpc>
                <a:spcPts val="3560"/>
              </a:lnSpc>
              <a:buFont typeface="Arial"/>
              <a:buChar char="•"/>
            </a:pPr>
            <a:r>
              <a:rPr lang="en-US" sz="2637" spc="158">
                <a:solidFill>
                  <a:srgbClr val="000000"/>
                </a:solidFill>
                <a:latin typeface="Montserrat"/>
                <a:ea typeface="Montserrat"/>
                <a:cs typeface="Montserrat"/>
                <a:sym typeface="Montserrat"/>
              </a:rPr>
              <a:t>Choose a machine learning algorithm to classify the gestures:</a:t>
            </a:r>
          </a:p>
          <a:p>
            <a:pPr algn="l" marL="569346" indent="-284673" lvl="1">
              <a:lnSpc>
                <a:spcPts val="3560"/>
              </a:lnSpc>
              <a:buFont typeface="Arial"/>
              <a:buChar char="•"/>
            </a:pPr>
            <a:r>
              <a:rPr lang="en-US" sz="2637" spc="158">
                <a:solidFill>
                  <a:srgbClr val="000000"/>
                </a:solidFill>
                <a:latin typeface="Montserrat"/>
                <a:ea typeface="Montserrat"/>
                <a:cs typeface="Montserrat"/>
                <a:sym typeface="Montserrat"/>
              </a:rPr>
              <a:t>Convolutional Neural Network (CNN): Suitable for image classification tasks. You can train a CNN using TensorFlow or Keras by feeding the hand gesture images.</a:t>
            </a:r>
          </a:p>
          <a:p>
            <a:pPr algn="l" marL="569346" indent="-284673" lvl="1">
              <a:lnSpc>
                <a:spcPts val="3560"/>
              </a:lnSpc>
              <a:buFont typeface="Arial"/>
              <a:buChar char="•"/>
            </a:pPr>
            <a:r>
              <a:rPr lang="en-US" sz="2637" spc="158">
                <a:solidFill>
                  <a:srgbClr val="000000"/>
                </a:solidFill>
                <a:latin typeface="Montserrat"/>
                <a:ea typeface="Montserrat"/>
                <a:cs typeface="Montserrat"/>
                <a:sym typeface="Montserrat"/>
              </a:rPr>
              <a:t>Support Vector Machine (SVM): For smaller datasets, SVM can be trained on the extracted feature vectors (such as contours, Hu Moments).</a:t>
            </a:r>
          </a:p>
          <a:p>
            <a:pPr algn="l">
              <a:lnSpc>
                <a:spcPts val="3560"/>
              </a:lnSpc>
            </a:pPr>
          </a:p>
          <a:p>
            <a:pPr algn="l">
              <a:lnSpc>
                <a:spcPts val="3560"/>
              </a:lnSpc>
            </a:pPr>
            <a:r>
              <a:rPr lang="en-US" sz="2637" spc="158" b="true">
                <a:solidFill>
                  <a:srgbClr val="000000"/>
                </a:solidFill>
                <a:latin typeface="Montserrat Bold"/>
                <a:ea typeface="Montserrat Bold"/>
                <a:cs typeface="Montserrat Bold"/>
                <a:sym typeface="Montserrat Bold"/>
              </a:rPr>
              <a:t>Training the Model</a:t>
            </a:r>
          </a:p>
          <a:p>
            <a:pPr algn="l" marL="569346" indent="-284673" lvl="1">
              <a:lnSpc>
                <a:spcPts val="3560"/>
              </a:lnSpc>
              <a:buFont typeface="Arial"/>
              <a:buChar char="•"/>
            </a:pPr>
            <a:r>
              <a:rPr lang="en-US" sz="2637" spc="158">
                <a:solidFill>
                  <a:srgbClr val="000000"/>
                </a:solidFill>
                <a:latin typeface="Montserrat"/>
                <a:ea typeface="Montserrat"/>
                <a:cs typeface="Montserrat"/>
                <a:sym typeface="Montserrat"/>
              </a:rPr>
              <a:t>Split the dataset into training and testing sets.</a:t>
            </a:r>
          </a:p>
          <a:p>
            <a:pPr algn="l" marL="569346" indent="-284673" lvl="1">
              <a:lnSpc>
                <a:spcPts val="3560"/>
              </a:lnSpc>
              <a:buFont typeface="Arial"/>
              <a:buChar char="•"/>
            </a:pPr>
            <a:r>
              <a:rPr lang="en-US" sz="2637" spc="158">
                <a:solidFill>
                  <a:srgbClr val="000000"/>
                </a:solidFill>
                <a:latin typeface="Montserrat"/>
                <a:ea typeface="Montserrat"/>
                <a:cs typeface="Montserrat"/>
                <a:sym typeface="Montserrat"/>
              </a:rPr>
              <a:t>Train the model using the training data and evaluate its performance on the testing set.</a:t>
            </a:r>
          </a:p>
          <a:p>
            <a:pPr algn="l" marL="569346" indent="-284673" lvl="1">
              <a:lnSpc>
                <a:spcPts val="3560"/>
              </a:lnSpc>
              <a:buFont typeface="Arial"/>
              <a:buChar char="•"/>
            </a:pPr>
            <a:r>
              <a:rPr lang="en-US" sz="2637" spc="158">
                <a:solidFill>
                  <a:srgbClr val="000000"/>
                </a:solidFill>
                <a:latin typeface="Montserrat"/>
                <a:ea typeface="Montserrat"/>
                <a:cs typeface="Montserrat"/>
                <a:sym typeface="Montserrat"/>
              </a:rPr>
              <a:t>Use accuracy, precision, and recall as metrics to evaluate the performance of the model.</a:t>
            </a:r>
          </a:p>
          <a:p>
            <a:pPr algn="l" marL="569346" indent="-284673" lvl="1">
              <a:lnSpc>
                <a:spcPts val="3560"/>
              </a:lnSpc>
              <a:buFont typeface="Arial"/>
              <a:buChar char="•"/>
            </a:pPr>
            <a:r>
              <a:rPr lang="en-US" sz="2637" spc="158">
                <a:solidFill>
                  <a:srgbClr val="000000"/>
                </a:solidFill>
                <a:latin typeface="Montserrat"/>
                <a:ea typeface="Montserrat"/>
                <a:cs typeface="Montserrat"/>
                <a:sym typeface="Montserrat"/>
              </a:rPr>
              <a:t>Once the model is trained, save it using TensorFlow/Keras or joblib to use it later for real-time gesture prediction.</a:t>
            </a:r>
          </a:p>
          <a:p>
            <a:pPr algn="l">
              <a:lnSpc>
                <a:spcPts val="3560"/>
              </a:lnSpc>
              <a:spcBef>
                <a:spcPct val="0"/>
              </a:spcBef>
            </a:pPr>
          </a:p>
        </p:txBody>
      </p:sp>
      <p:sp>
        <p:nvSpPr>
          <p:cNvPr name="TextBox 3" id="3"/>
          <p:cNvSpPr txBox="true"/>
          <p:nvPr/>
        </p:nvSpPr>
        <p:spPr>
          <a:xfrm rot="0">
            <a:off x="45288" y="180975"/>
            <a:ext cx="17726492" cy="1033781"/>
          </a:xfrm>
          <a:prstGeom prst="rect">
            <a:avLst/>
          </a:prstGeom>
        </p:spPr>
        <p:txBody>
          <a:bodyPr anchor="t" rtlCol="false" tIns="0" lIns="0" bIns="0" rIns="0">
            <a:spAutoFit/>
          </a:bodyPr>
          <a:lstStyle/>
          <a:p>
            <a:pPr algn="ctr">
              <a:lnSpc>
                <a:spcPts val="7760"/>
              </a:lnSpc>
            </a:pPr>
            <a:r>
              <a:rPr lang="en-US" b="true" sz="8000">
                <a:solidFill>
                  <a:srgbClr val="000000"/>
                </a:solidFill>
                <a:latin typeface="Montserrat Bold"/>
                <a:ea typeface="Montserrat Bold"/>
                <a:cs typeface="Montserrat Bold"/>
                <a:sym typeface="Montserrat Bold"/>
              </a:rPr>
              <a:t>Gesture Recognition with ML</a:t>
            </a:r>
          </a:p>
        </p:txBody>
      </p:sp>
      <p:sp>
        <p:nvSpPr>
          <p:cNvPr name="Freeform 4" id="4"/>
          <p:cNvSpPr/>
          <p:nvPr/>
        </p:nvSpPr>
        <p:spPr>
          <a:xfrm flipH="false" flipV="false" rot="0">
            <a:off x="1777178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4890010" y="9258300"/>
            <a:ext cx="2716317" cy="1358159"/>
          </a:xfrm>
          <a:custGeom>
            <a:avLst/>
            <a:gdLst/>
            <a:ahLst/>
            <a:cxnLst/>
            <a:rect r="r" b="b" t="t" l="l"/>
            <a:pathLst>
              <a:path h="1358159" w="2716317">
                <a:moveTo>
                  <a:pt x="0" y="0"/>
                </a:moveTo>
                <a:lnTo>
                  <a:pt x="2716318" y="0"/>
                </a:lnTo>
                <a:lnTo>
                  <a:pt x="2716318"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0">
            <a:off x="-1028700" y="-513459"/>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6">
              <a:alphaModFix amt="57000"/>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1469793" y="1484758"/>
            <a:ext cx="15348414" cy="8068304"/>
          </a:xfrm>
          <a:prstGeom prst="rect">
            <a:avLst/>
          </a:prstGeom>
        </p:spPr>
        <p:txBody>
          <a:bodyPr anchor="t" rtlCol="false" tIns="0" lIns="0" bIns="0" rIns="0">
            <a:spAutoFit/>
          </a:bodyPr>
          <a:lstStyle/>
          <a:p>
            <a:pPr algn="l">
              <a:lnSpc>
                <a:spcPts val="4005"/>
              </a:lnSpc>
            </a:pPr>
            <a:r>
              <a:rPr lang="en-US" sz="2966" spc="178" b="true">
                <a:solidFill>
                  <a:srgbClr val="000000"/>
                </a:solidFill>
                <a:latin typeface="Montserrat Bold"/>
                <a:ea typeface="Montserrat Bold"/>
                <a:cs typeface="Montserrat Bold"/>
                <a:sym typeface="Montserrat Bold"/>
              </a:rPr>
              <a:t>Capturing Real-Time Input</a:t>
            </a:r>
          </a:p>
          <a:p>
            <a:pPr algn="l">
              <a:lnSpc>
                <a:spcPts val="4005"/>
              </a:lnSpc>
            </a:pPr>
          </a:p>
          <a:p>
            <a:pPr algn="l" marL="640574" indent="-320287" lvl="1">
              <a:lnSpc>
                <a:spcPts val="4005"/>
              </a:lnSpc>
              <a:buFont typeface="Arial"/>
              <a:buChar char="•"/>
            </a:pPr>
            <a:r>
              <a:rPr lang="en-US" sz="2966" spc="178">
                <a:solidFill>
                  <a:srgbClr val="000000"/>
                </a:solidFill>
                <a:latin typeface="Montserrat"/>
                <a:ea typeface="Montserrat"/>
                <a:cs typeface="Montserrat"/>
                <a:sym typeface="Montserrat"/>
              </a:rPr>
              <a:t>Use the webcam to capture real-time video input via cv2.VideoCapture().</a:t>
            </a:r>
          </a:p>
          <a:p>
            <a:pPr algn="l">
              <a:lnSpc>
                <a:spcPts val="4005"/>
              </a:lnSpc>
            </a:pPr>
          </a:p>
          <a:p>
            <a:pPr algn="l" marL="640574" indent="-320287" lvl="1">
              <a:lnSpc>
                <a:spcPts val="4005"/>
              </a:lnSpc>
              <a:buFont typeface="Arial"/>
              <a:buChar char="•"/>
            </a:pPr>
            <a:r>
              <a:rPr lang="en-US" sz="2966" spc="178">
                <a:solidFill>
                  <a:srgbClr val="000000"/>
                </a:solidFill>
                <a:latin typeface="Montserrat"/>
                <a:ea typeface="Montserrat"/>
                <a:cs typeface="Montserrat"/>
                <a:sym typeface="Montserrat"/>
              </a:rPr>
              <a:t>Continuously read frames and apply the same preprocessing steps</a:t>
            </a:r>
          </a:p>
          <a:p>
            <a:pPr algn="l">
              <a:lnSpc>
                <a:spcPts val="4005"/>
              </a:lnSpc>
            </a:pPr>
            <a:r>
              <a:rPr lang="en-US" sz="2966" spc="178">
                <a:solidFill>
                  <a:srgbClr val="000000"/>
                </a:solidFill>
                <a:latin typeface="Montserrat"/>
                <a:ea typeface="Montserrat"/>
                <a:cs typeface="Montserrat"/>
                <a:sym typeface="Montserrat"/>
              </a:rPr>
              <a:t> (grayscale conversion, contour detection) to the live input.</a:t>
            </a:r>
          </a:p>
          <a:p>
            <a:pPr algn="l">
              <a:lnSpc>
                <a:spcPts val="4005"/>
              </a:lnSpc>
            </a:pPr>
          </a:p>
          <a:p>
            <a:pPr algn="l">
              <a:lnSpc>
                <a:spcPts val="4005"/>
              </a:lnSpc>
            </a:pPr>
            <a:r>
              <a:rPr lang="en-US" sz="2966" spc="178">
                <a:solidFill>
                  <a:srgbClr val="000000"/>
                </a:solidFill>
                <a:latin typeface="Montserrat"/>
                <a:ea typeface="Montserrat"/>
                <a:cs typeface="Montserrat"/>
                <a:sym typeface="Montserrat"/>
              </a:rPr>
              <a:t> </a:t>
            </a:r>
            <a:r>
              <a:rPr lang="en-US" sz="2966" spc="178">
                <a:solidFill>
                  <a:srgbClr val="000000"/>
                </a:solidFill>
                <a:latin typeface="Montserrat"/>
                <a:ea typeface="Montserrat"/>
                <a:cs typeface="Montserrat"/>
                <a:sym typeface="Montserrat"/>
              </a:rPr>
              <a:t> </a:t>
            </a:r>
            <a:r>
              <a:rPr lang="en-US" sz="2966" spc="178" b="true">
                <a:solidFill>
                  <a:srgbClr val="000000"/>
                </a:solidFill>
                <a:latin typeface="Montserrat Bold"/>
                <a:ea typeface="Montserrat Bold"/>
                <a:cs typeface="Montserrat Bold"/>
                <a:sym typeface="Montserrat Bold"/>
              </a:rPr>
              <a:t>Gesture Classification</a:t>
            </a:r>
          </a:p>
          <a:p>
            <a:pPr algn="l">
              <a:lnSpc>
                <a:spcPts val="4005"/>
              </a:lnSpc>
            </a:pPr>
          </a:p>
          <a:p>
            <a:pPr algn="l" marL="640574" indent="-320287" lvl="1">
              <a:lnSpc>
                <a:spcPts val="4005"/>
              </a:lnSpc>
              <a:buFont typeface="Arial"/>
              <a:buChar char="•"/>
            </a:pPr>
            <a:r>
              <a:rPr lang="en-US" sz="2966" spc="178">
                <a:solidFill>
                  <a:srgbClr val="000000"/>
                </a:solidFill>
                <a:latin typeface="Montserrat"/>
                <a:ea typeface="Montserrat"/>
                <a:cs typeface="Montserrat"/>
                <a:sym typeface="Montserrat"/>
              </a:rPr>
              <a:t>Pass the processed frames into the trained model to classify the gestures in real-time.</a:t>
            </a:r>
          </a:p>
          <a:p>
            <a:pPr algn="l">
              <a:lnSpc>
                <a:spcPts val="4005"/>
              </a:lnSpc>
            </a:pPr>
          </a:p>
          <a:p>
            <a:pPr algn="l" marL="640574" indent="-320287" lvl="1">
              <a:lnSpc>
                <a:spcPts val="4005"/>
              </a:lnSpc>
              <a:buFont typeface="Arial"/>
              <a:buChar char="•"/>
            </a:pPr>
            <a:r>
              <a:rPr lang="en-US" sz="2966" spc="178">
                <a:solidFill>
                  <a:srgbClr val="000000"/>
                </a:solidFill>
                <a:latin typeface="Montserrat"/>
                <a:ea typeface="Montserrat"/>
                <a:cs typeface="Montserrat"/>
                <a:sym typeface="Montserrat"/>
              </a:rPr>
              <a:t>Use model.predict() to obtain the gesture class from the live video feed.</a:t>
            </a:r>
          </a:p>
          <a:p>
            <a:pPr algn="l">
              <a:lnSpc>
                <a:spcPts val="4005"/>
              </a:lnSpc>
              <a:spcBef>
                <a:spcPct val="0"/>
              </a:spcBef>
            </a:pPr>
          </a:p>
        </p:txBody>
      </p:sp>
      <p:sp>
        <p:nvSpPr>
          <p:cNvPr name="TextBox 3" id="3"/>
          <p:cNvSpPr txBox="true"/>
          <p:nvPr/>
        </p:nvSpPr>
        <p:spPr>
          <a:xfrm rot="0">
            <a:off x="258110" y="353950"/>
            <a:ext cx="14500580" cy="999952"/>
          </a:xfrm>
          <a:prstGeom prst="rect">
            <a:avLst/>
          </a:prstGeom>
        </p:spPr>
        <p:txBody>
          <a:bodyPr anchor="t" rtlCol="false" tIns="0" lIns="0" bIns="0" rIns="0">
            <a:spAutoFit/>
          </a:bodyPr>
          <a:lstStyle/>
          <a:p>
            <a:pPr algn="ctr">
              <a:lnSpc>
                <a:spcPts val="7415"/>
              </a:lnSpc>
            </a:pPr>
            <a:r>
              <a:rPr lang="en-US" b="true" sz="7645">
                <a:solidFill>
                  <a:srgbClr val="000000"/>
                </a:solidFill>
                <a:latin typeface="Montserrat Bold"/>
                <a:ea typeface="Montserrat Bold"/>
                <a:cs typeface="Montserrat Bold"/>
                <a:sym typeface="Montserrat Bold"/>
              </a:rPr>
              <a:t>Device Control Integration</a:t>
            </a:r>
          </a:p>
        </p:txBody>
      </p:sp>
      <p:sp>
        <p:nvSpPr>
          <p:cNvPr name="Freeform 4" id="4"/>
          <p:cNvSpPr/>
          <p:nvPr/>
        </p:nvSpPr>
        <p:spPr>
          <a:xfrm flipH="false" flipV="false" rot="0">
            <a:off x="0" y="8359769"/>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9258300"/>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5400000">
            <a:off x="14461540" y="-525017"/>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1722608" y="1515289"/>
            <a:ext cx="14647082" cy="7559570"/>
          </a:xfrm>
          <a:prstGeom prst="rect">
            <a:avLst/>
          </a:prstGeom>
        </p:spPr>
        <p:txBody>
          <a:bodyPr anchor="t" rtlCol="false" tIns="0" lIns="0" bIns="0" rIns="0">
            <a:spAutoFit/>
          </a:bodyPr>
          <a:lstStyle/>
          <a:p>
            <a:pPr algn="l">
              <a:lnSpc>
                <a:spcPts val="3564"/>
              </a:lnSpc>
            </a:pPr>
            <a:r>
              <a:rPr lang="en-US" sz="2640" spc="158" b="true">
                <a:solidFill>
                  <a:srgbClr val="000000"/>
                </a:solidFill>
                <a:latin typeface="Montserrat Bold"/>
                <a:ea typeface="Montserrat Bold"/>
                <a:cs typeface="Montserrat Bold"/>
                <a:sym typeface="Montserrat Bold"/>
              </a:rPr>
              <a:t>Mapping Gestures to Actions</a:t>
            </a:r>
          </a:p>
          <a:p>
            <a:pPr algn="l" marL="570097" indent="-285049" lvl="1">
              <a:lnSpc>
                <a:spcPts val="3564"/>
              </a:lnSpc>
              <a:buFont typeface="Arial"/>
              <a:buChar char="•"/>
            </a:pPr>
            <a:r>
              <a:rPr lang="en-US" sz="2640" spc="158">
                <a:solidFill>
                  <a:srgbClr val="000000"/>
                </a:solidFill>
                <a:latin typeface="Montserrat"/>
                <a:ea typeface="Montserrat"/>
                <a:cs typeface="Montserrat"/>
                <a:sym typeface="Montserrat"/>
              </a:rPr>
              <a:t>Define a mapping between the recognized gestures and specific control actions, such as:</a:t>
            </a:r>
          </a:p>
          <a:p>
            <a:pPr algn="l">
              <a:lnSpc>
                <a:spcPts val="3564"/>
              </a:lnSpc>
            </a:pPr>
          </a:p>
          <a:p>
            <a:pPr algn="l" marL="1140195" indent="-380065" lvl="2">
              <a:lnSpc>
                <a:spcPts val="3564"/>
              </a:lnSpc>
              <a:buAutoNum type="alphaLcPeriod" startAt="1"/>
            </a:pPr>
            <a:r>
              <a:rPr lang="en-US" sz="2640" spc="158">
                <a:solidFill>
                  <a:srgbClr val="000000"/>
                </a:solidFill>
                <a:latin typeface="Montserrat"/>
                <a:ea typeface="Montserrat"/>
                <a:cs typeface="Montserrat"/>
                <a:sym typeface="Montserrat"/>
              </a:rPr>
              <a:t>Swipe left → Previous slide</a:t>
            </a:r>
          </a:p>
          <a:p>
            <a:pPr algn="l" marL="1140195" indent="-380065" lvl="2">
              <a:lnSpc>
                <a:spcPts val="3564"/>
              </a:lnSpc>
              <a:buAutoNum type="alphaLcPeriod" startAt="1"/>
            </a:pPr>
            <a:r>
              <a:rPr lang="en-US" sz="2640" spc="158">
                <a:solidFill>
                  <a:srgbClr val="000000"/>
                </a:solidFill>
                <a:latin typeface="Montserrat"/>
                <a:ea typeface="Montserrat"/>
                <a:cs typeface="Montserrat"/>
                <a:sym typeface="Montserrat"/>
              </a:rPr>
              <a:t>Swipe right → Next slide</a:t>
            </a:r>
          </a:p>
          <a:p>
            <a:pPr algn="l" marL="1140195" indent="-380065" lvl="2">
              <a:lnSpc>
                <a:spcPts val="3564"/>
              </a:lnSpc>
              <a:buAutoNum type="alphaLcPeriod" startAt="1"/>
            </a:pPr>
            <a:r>
              <a:rPr lang="en-US" sz="2640" spc="158">
                <a:solidFill>
                  <a:srgbClr val="000000"/>
                </a:solidFill>
                <a:latin typeface="Montserrat"/>
                <a:ea typeface="Montserrat"/>
                <a:cs typeface="Montserrat"/>
                <a:sym typeface="Montserrat"/>
              </a:rPr>
              <a:t>Thumbs-up → Volume up or start video</a:t>
            </a:r>
          </a:p>
          <a:p>
            <a:pPr algn="l" marL="1140195" indent="-380065" lvl="2">
              <a:lnSpc>
                <a:spcPts val="3564"/>
              </a:lnSpc>
              <a:buAutoNum type="alphaLcPeriod" startAt="1"/>
            </a:pPr>
            <a:r>
              <a:rPr lang="en-US" sz="2640" spc="158">
                <a:solidFill>
                  <a:srgbClr val="000000"/>
                </a:solidFill>
                <a:latin typeface="Montserrat"/>
                <a:ea typeface="Montserrat"/>
                <a:cs typeface="Montserrat"/>
                <a:sym typeface="Montserrat"/>
              </a:rPr>
              <a:t>Fist → Play/pause video</a:t>
            </a:r>
          </a:p>
          <a:p>
            <a:pPr algn="l" marL="570097" indent="-285049" lvl="1">
              <a:lnSpc>
                <a:spcPts val="3564"/>
              </a:lnSpc>
              <a:buFont typeface="Arial"/>
              <a:buChar char="•"/>
            </a:pPr>
            <a:r>
              <a:rPr lang="en-US" sz="2640" spc="158">
                <a:solidFill>
                  <a:srgbClr val="000000"/>
                </a:solidFill>
                <a:latin typeface="Montserrat"/>
                <a:ea typeface="Montserrat"/>
                <a:cs typeface="Montserrat"/>
                <a:sym typeface="Montserrat"/>
              </a:rPr>
              <a:t>Use libraries like PyAutoGUI to send commands to the system, such as:</a:t>
            </a:r>
          </a:p>
          <a:p>
            <a:pPr algn="l">
              <a:lnSpc>
                <a:spcPts val="3564"/>
              </a:lnSpc>
            </a:pPr>
          </a:p>
          <a:p>
            <a:pPr algn="l" marL="1140195" indent="-380065" lvl="2">
              <a:lnSpc>
                <a:spcPts val="3564"/>
              </a:lnSpc>
              <a:buAutoNum type="alphaLcPeriod" startAt="1"/>
            </a:pPr>
            <a:r>
              <a:rPr lang="en-US" sz="2640" spc="158">
                <a:solidFill>
                  <a:srgbClr val="000000"/>
                </a:solidFill>
                <a:latin typeface="Montserrat"/>
                <a:ea typeface="Montserrat"/>
                <a:cs typeface="Montserrat"/>
                <a:sym typeface="Montserrat"/>
              </a:rPr>
              <a:t>Simulating key presses (e.g., for switching slides).</a:t>
            </a:r>
          </a:p>
          <a:p>
            <a:pPr algn="l" marL="1140195" indent="-380065" lvl="2">
              <a:lnSpc>
                <a:spcPts val="3564"/>
              </a:lnSpc>
              <a:buAutoNum type="alphaLcPeriod" startAt="1"/>
            </a:pPr>
            <a:r>
              <a:rPr lang="en-US" sz="2640" spc="158">
                <a:solidFill>
                  <a:srgbClr val="000000"/>
                </a:solidFill>
                <a:latin typeface="Montserrat"/>
                <a:ea typeface="Montserrat"/>
                <a:cs typeface="Montserrat"/>
                <a:sym typeface="Montserrat"/>
              </a:rPr>
              <a:t>Mouse clicks or cursor movements.</a:t>
            </a:r>
          </a:p>
          <a:p>
            <a:pPr algn="l" marL="1140195" indent="-380065" lvl="2">
              <a:lnSpc>
                <a:spcPts val="3564"/>
              </a:lnSpc>
              <a:buAutoNum type="alphaLcPeriod" startAt="1"/>
            </a:pPr>
            <a:r>
              <a:rPr lang="en-US" sz="2640" spc="158">
                <a:solidFill>
                  <a:srgbClr val="000000"/>
                </a:solidFill>
                <a:latin typeface="Montserrat"/>
                <a:ea typeface="Montserrat"/>
                <a:cs typeface="Montserrat"/>
                <a:sym typeface="Montserrat"/>
              </a:rPr>
              <a:t>Triggering smart device controls via APIs or IoT platforms.</a:t>
            </a:r>
          </a:p>
          <a:p>
            <a:pPr algn="l">
              <a:lnSpc>
                <a:spcPts val="3564"/>
              </a:lnSpc>
            </a:pPr>
          </a:p>
          <a:p>
            <a:pPr algn="l">
              <a:lnSpc>
                <a:spcPts val="3564"/>
              </a:lnSpc>
            </a:pPr>
            <a:r>
              <a:rPr lang="en-US" sz="2640" spc="158" b="true">
                <a:solidFill>
                  <a:srgbClr val="000000"/>
                </a:solidFill>
                <a:latin typeface="Montserrat Bold"/>
                <a:ea typeface="Montserrat Bold"/>
                <a:cs typeface="Montserrat Bold"/>
                <a:sym typeface="Montserrat Bold"/>
              </a:rPr>
              <a:t>Implementing Control Logic</a:t>
            </a:r>
          </a:p>
          <a:p>
            <a:pPr algn="l" marL="570097" indent="-285049" lvl="1">
              <a:lnSpc>
                <a:spcPts val="3564"/>
              </a:lnSpc>
              <a:buFont typeface="Arial"/>
              <a:buChar char="•"/>
            </a:pPr>
            <a:r>
              <a:rPr lang="en-US" sz="2640" spc="158">
                <a:solidFill>
                  <a:srgbClr val="000000"/>
                </a:solidFill>
                <a:latin typeface="Montserrat"/>
                <a:ea typeface="Montserrat"/>
                <a:cs typeface="Montserrat"/>
                <a:sym typeface="Montserrat"/>
              </a:rPr>
              <a:t>Implement a loop that continuously monitors the gesture class output.</a:t>
            </a:r>
          </a:p>
          <a:p>
            <a:pPr algn="l" marL="570097" indent="-285049" lvl="1">
              <a:lnSpc>
                <a:spcPts val="3564"/>
              </a:lnSpc>
              <a:spcBef>
                <a:spcPct val="0"/>
              </a:spcBef>
              <a:buFont typeface="Arial"/>
              <a:buChar char="•"/>
            </a:pPr>
            <a:r>
              <a:rPr lang="en-US" sz="2640" spc="158">
                <a:solidFill>
                  <a:srgbClr val="000000"/>
                </a:solidFill>
                <a:latin typeface="Montserrat"/>
                <a:ea typeface="Montserrat"/>
                <a:cs typeface="Montserrat"/>
                <a:sym typeface="Montserrat"/>
              </a:rPr>
              <a:t>If a gesture is recognized, execute the corresponding action</a:t>
            </a:r>
          </a:p>
        </p:txBody>
      </p:sp>
      <p:sp>
        <p:nvSpPr>
          <p:cNvPr name="TextBox 3" id="3"/>
          <p:cNvSpPr txBox="true"/>
          <p:nvPr/>
        </p:nvSpPr>
        <p:spPr>
          <a:xfrm rot="0">
            <a:off x="0" y="333356"/>
            <a:ext cx="15390769" cy="695344"/>
          </a:xfrm>
          <a:prstGeom prst="rect">
            <a:avLst/>
          </a:prstGeom>
        </p:spPr>
        <p:txBody>
          <a:bodyPr anchor="t" rtlCol="false" tIns="0" lIns="0" bIns="0" rIns="0">
            <a:spAutoFit/>
          </a:bodyPr>
          <a:lstStyle/>
          <a:p>
            <a:pPr algn="ctr">
              <a:lnSpc>
                <a:spcPts val="5162"/>
              </a:lnSpc>
            </a:pPr>
            <a:r>
              <a:rPr lang="en-US" b="true" sz="5322">
                <a:solidFill>
                  <a:srgbClr val="000000"/>
                </a:solidFill>
                <a:latin typeface="Montserrat Bold"/>
                <a:ea typeface="Montserrat Bold"/>
                <a:cs typeface="Montserrat Bold"/>
                <a:sym typeface="Montserrat Bold"/>
              </a:rPr>
              <a:t>Device Control Using Recognized Gestures</a:t>
            </a:r>
          </a:p>
        </p:txBody>
      </p:sp>
      <p:sp>
        <p:nvSpPr>
          <p:cNvPr name="Freeform 4" id="4"/>
          <p:cNvSpPr/>
          <p:nvPr/>
        </p:nvSpPr>
        <p:spPr>
          <a:xfrm flipH="false" flipV="false" rot="0">
            <a:off x="0" y="8449057"/>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9296765"/>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true" flipV="false" rot="5400000">
            <a:off x="14461540" y="-616882"/>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2524967" y="775460"/>
            <a:ext cx="14734333" cy="911226"/>
          </a:xfrm>
          <a:prstGeom prst="rect">
            <a:avLst/>
          </a:prstGeom>
        </p:spPr>
        <p:txBody>
          <a:bodyPr anchor="t" rtlCol="false" tIns="0" lIns="0" bIns="0" rIns="0">
            <a:spAutoFit/>
          </a:bodyPr>
          <a:lstStyle/>
          <a:p>
            <a:pPr algn="ctr">
              <a:lnSpc>
                <a:spcPts val="6400"/>
              </a:lnSpc>
            </a:pPr>
            <a:r>
              <a:rPr lang="en-US" b="true" sz="8000">
                <a:solidFill>
                  <a:srgbClr val="252D37"/>
                </a:solidFill>
                <a:latin typeface="Montserrat Bold"/>
                <a:ea typeface="Montserrat Bold"/>
                <a:cs typeface="Montserrat Bold"/>
                <a:sym typeface="Montserrat Bold"/>
              </a:rPr>
              <a:t>NOVELTY OF THE PROJECT</a:t>
            </a:r>
          </a:p>
        </p:txBody>
      </p:sp>
      <p:sp>
        <p:nvSpPr>
          <p:cNvPr name="Freeform 3" id="3"/>
          <p:cNvSpPr/>
          <p:nvPr/>
        </p:nvSpPr>
        <p:spPr>
          <a:xfrm flipH="false" flipV="false" rot="0">
            <a:off x="1802989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874846" y="8928841"/>
            <a:ext cx="2716317" cy="1358159"/>
          </a:xfrm>
          <a:custGeom>
            <a:avLst/>
            <a:gdLst/>
            <a:ahLst/>
            <a:cxnLst/>
            <a:rect r="r" b="b" t="t" l="l"/>
            <a:pathLst>
              <a:path h="1358159" w="2716317">
                <a:moveTo>
                  <a:pt x="0" y="0"/>
                </a:moveTo>
                <a:lnTo>
                  <a:pt x="2716318" y="0"/>
                </a:lnTo>
                <a:lnTo>
                  <a:pt x="2716318"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400000">
            <a:off x="-369783" y="-370714"/>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2524967" y="2531544"/>
            <a:ext cx="12341550" cy="6120441"/>
          </a:xfrm>
          <a:prstGeom prst="rect">
            <a:avLst/>
          </a:prstGeom>
        </p:spPr>
        <p:txBody>
          <a:bodyPr anchor="t" rtlCol="false" tIns="0" lIns="0" bIns="0" rIns="0">
            <a:spAutoFit/>
          </a:bodyPr>
          <a:lstStyle/>
          <a:p>
            <a:pPr algn="l">
              <a:lnSpc>
                <a:spcPts val="3773"/>
              </a:lnSpc>
              <a:spcBef>
                <a:spcPct val="0"/>
              </a:spcBef>
            </a:pPr>
            <a:r>
              <a:rPr lang="en-US" b="true" sz="2695">
                <a:solidFill>
                  <a:srgbClr val="252D37"/>
                </a:solidFill>
                <a:latin typeface="Montserrat Bold"/>
                <a:ea typeface="Montserrat Bold"/>
                <a:cs typeface="Montserrat Bold"/>
                <a:sym typeface="Montserrat Bold"/>
              </a:rPr>
              <a:t>KEY INNOVATIONS:</a:t>
            </a:r>
          </a:p>
          <a:p>
            <a:pPr algn="l" marL="581949" indent="-290975" lvl="1">
              <a:lnSpc>
                <a:spcPts val="3773"/>
              </a:lnSpc>
              <a:buFont typeface="Arial"/>
              <a:buChar char="•"/>
            </a:pPr>
            <a:r>
              <a:rPr lang="en-US" sz="2695">
                <a:solidFill>
                  <a:srgbClr val="252D37"/>
                </a:solidFill>
                <a:latin typeface="Montserrat"/>
                <a:ea typeface="Montserrat"/>
                <a:cs typeface="Montserrat"/>
                <a:sym typeface="Montserrat"/>
              </a:rPr>
              <a:t>COMBINES MULTIPLE CONTROL FEATURES (VOLUME, BRIGHTNESS, CURSOR MOVEMENT) IN ONE SYSTEM.</a:t>
            </a:r>
          </a:p>
          <a:p>
            <a:pPr algn="l" marL="581949" indent="-290975" lvl="1">
              <a:lnSpc>
                <a:spcPts val="3773"/>
              </a:lnSpc>
              <a:buFont typeface="Arial"/>
              <a:buChar char="•"/>
            </a:pPr>
            <a:r>
              <a:rPr lang="en-US" sz="2695">
                <a:solidFill>
                  <a:srgbClr val="252D37"/>
                </a:solidFill>
                <a:latin typeface="Montserrat"/>
                <a:ea typeface="Montserrat"/>
                <a:cs typeface="Montserrat"/>
                <a:sym typeface="Montserrat"/>
              </a:rPr>
              <a:t>REAL-TIME RESPONSIVENESS WITH LOW LATENCY.</a:t>
            </a:r>
          </a:p>
          <a:p>
            <a:pPr algn="l" marL="581949" indent="-290975" lvl="1">
              <a:lnSpc>
                <a:spcPts val="3773"/>
              </a:lnSpc>
              <a:buFont typeface="Arial"/>
              <a:buChar char="•"/>
            </a:pPr>
            <a:r>
              <a:rPr lang="en-US" sz="2695">
                <a:solidFill>
                  <a:srgbClr val="252D37"/>
                </a:solidFill>
                <a:latin typeface="Montserrat"/>
                <a:ea typeface="Montserrat"/>
                <a:cs typeface="Montserrat"/>
                <a:sym typeface="Montserrat"/>
              </a:rPr>
              <a:t>ADAPTIVE GESTURE RECOGNITION UNDER VARIOUS CONDITIONS.</a:t>
            </a:r>
          </a:p>
          <a:p>
            <a:pPr algn="l" marL="581949" indent="-290975" lvl="1">
              <a:lnSpc>
                <a:spcPts val="3773"/>
              </a:lnSpc>
              <a:buFont typeface="Arial"/>
              <a:buChar char="•"/>
            </a:pPr>
            <a:r>
              <a:rPr lang="en-US" sz="2695">
                <a:solidFill>
                  <a:srgbClr val="252D37"/>
                </a:solidFill>
                <a:latin typeface="Montserrat"/>
                <a:ea typeface="Montserrat"/>
                <a:cs typeface="Montserrat"/>
                <a:sym typeface="Montserrat"/>
              </a:rPr>
              <a:t>USER-FRIENDLY, TOUCHLESS INTERFACE THAT ENHANCES ACCESSIBILITY.</a:t>
            </a:r>
          </a:p>
          <a:p>
            <a:pPr algn="l">
              <a:lnSpc>
                <a:spcPts val="3773"/>
              </a:lnSpc>
              <a:spcBef>
                <a:spcPct val="0"/>
              </a:spcBef>
            </a:pPr>
          </a:p>
          <a:p>
            <a:pPr algn="l">
              <a:lnSpc>
                <a:spcPts val="3773"/>
              </a:lnSpc>
              <a:spcBef>
                <a:spcPct val="0"/>
              </a:spcBef>
            </a:pPr>
            <a:r>
              <a:rPr lang="en-US" b="true" sz="2695">
                <a:solidFill>
                  <a:srgbClr val="252D37"/>
                </a:solidFill>
                <a:latin typeface="Montserrat Bold"/>
                <a:ea typeface="Montserrat Bold"/>
                <a:cs typeface="Montserrat Bold"/>
                <a:sym typeface="Montserrat Bold"/>
              </a:rPr>
              <a:t>IMPACT:</a:t>
            </a:r>
          </a:p>
          <a:p>
            <a:pPr algn="l" marL="581949" indent="-290975" lvl="1">
              <a:lnSpc>
                <a:spcPts val="3773"/>
              </a:lnSpc>
              <a:buFont typeface="Arial"/>
              <a:buChar char="•"/>
            </a:pPr>
            <a:r>
              <a:rPr lang="en-US" sz="2695">
                <a:solidFill>
                  <a:srgbClr val="252D37"/>
                </a:solidFill>
                <a:latin typeface="Montserrat"/>
                <a:ea typeface="Montserrat"/>
                <a:cs typeface="Montserrat"/>
                <a:sym typeface="Montserrat"/>
              </a:rPr>
              <a:t>BENEFICIAL FOR USERS WITH PHYSICAL DISABILITIES.</a:t>
            </a:r>
          </a:p>
          <a:p>
            <a:pPr algn="l" marL="581949" indent="-290975" lvl="1">
              <a:lnSpc>
                <a:spcPts val="3773"/>
              </a:lnSpc>
              <a:buFont typeface="Arial"/>
              <a:buChar char="•"/>
            </a:pPr>
            <a:r>
              <a:rPr lang="en-US" sz="2695">
                <a:solidFill>
                  <a:srgbClr val="252D37"/>
                </a:solidFill>
                <a:latin typeface="Montserrat"/>
                <a:ea typeface="Montserrat"/>
                <a:cs typeface="Montserrat"/>
                <a:sym typeface="Montserrat"/>
              </a:rPr>
              <a:t>IMPROVES HYGIENE BY MINIMIZING PHYSICAL CONTACT.</a:t>
            </a:r>
          </a:p>
          <a:p>
            <a:pPr algn="l" marL="581949" indent="-290975" lvl="1">
              <a:lnSpc>
                <a:spcPts val="3773"/>
              </a:lnSpc>
              <a:buFont typeface="Arial"/>
              <a:buChar char="•"/>
            </a:pPr>
            <a:r>
              <a:rPr lang="en-US" sz="2695">
                <a:solidFill>
                  <a:srgbClr val="252D37"/>
                </a:solidFill>
                <a:latin typeface="Montserrat"/>
                <a:ea typeface="Montserrat"/>
                <a:cs typeface="Montserrat"/>
                <a:sym typeface="Montserrat"/>
              </a:rPr>
              <a:t>ENHANCES CONVENIENCE IN PROFESSIONAL AND HOME ENVIRONMENTS.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2342673" y="285750"/>
            <a:ext cx="10214189" cy="850245"/>
          </a:xfrm>
          <a:prstGeom prst="rect">
            <a:avLst/>
          </a:prstGeom>
        </p:spPr>
        <p:txBody>
          <a:bodyPr anchor="t" rtlCol="false" tIns="0" lIns="0" bIns="0" rIns="0">
            <a:spAutoFit/>
          </a:bodyPr>
          <a:lstStyle/>
          <a:p>
            <a:pPr algn="ctr">
              <a:lnSpc>
                <a:spcPts val="5978"/>
              </a:lnSpc>
            </a:pPr>
            <a:r>
              <a:rPr lang="en-US" b="true" sz="7473">
                <a:solidFill>
                  <a:srgbClr val="252D37"/>
                </a:solidFill>
                <a:latin typeface="Montserrat Bold"/>
                <a:ea typeface="Montserrat Bold"/>
                <a:cs typeface="Montserrat Bold"/>
                <a:sym typeface="Montserrat Bold"/>
              </a:rPr>
              <a:t>REAL-TIME USAGE</a:t>
            </a:r>
          </a:p>
        </p:txBody>
      </p:sp>
      <p:sp>
        <p:nvSpPr>
          <p:cNvPr name="Freeform 3" id="3"/>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836675" y="9258300"/>
            <a:ext cx="2716317" cy="1358159"/>
          </a:xfrm>
          <a:custGeom>
            <a:avLst/>
            <a:gdLst/>
            <a:ahLst/>
            <a:cxnLst/>
            <a:rect r="r" b="b" t="t" l="l"/>
            <a:pathLst>
              <a:path h="1358159" w="2716317">
                <a:moveTo>
                  <a:pt x="0" y="0"/>
                </a:moveTo>
                <a:lnTo>
                  <a:pt x="2716318" y="0"/>
                </a:lnTo>
                <a:lnTo>
                  <a:pt x="2716318"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354175" y="-12382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nvGrpSpPr>
          <p:cNvPr name="Group 6" id="6"/>
          <p:cNvGrpSpPr/>
          <p:nvPr/>
        </p:nvGrpSpPr>
        <p:grpSpPr>
          <a:xfrm rot="0">
            <a:off x="7204706" y="1485614"/>
            <a:ext cx="5027297" cy="2396049"/>
            <a:chOff x="0" y="0"/>
            <a:chExt cx="2065940" cy="984643"/>
          </a:xfrm>
        </p:grpSpPr>
        <p:sp>
          <p:nvSpPr>
            <p:cNvPr name="Freeform 7" id="7"/>
            <p:cNvSpPr/>
            <p:nvPr/>
          </p:nvSpPr>
          <p:spPr>
            <a:xfrm flipH="false" flipV="false" rot="0">
              <a:off x="0" y="0"/>
              <a:ext cx="2065940" cy="984643"/>
            </a:xfrm>
            <a:custGeom>
              <a:avLst/>
              <a:gdLst/>
              <a:ahLst/>
              <a:cxnLst/>
              <a:rect r="r" b="b" t="t" l="l"/>
              <a:pathLst>
                <a:path h="984643" w="2065940">
                  <a:moveTo>
                    <a:pt x="23100" y="0"/>
                  </a:moveTo>
                  <a:lnTo>
                    <a:pt x="2042841" y="0"/>
                  </a:lnTo>
                  <a:cubicBezTo>
                    <a:pt x="2055598" y="0"/>
                    <a:pt x="2065940" y="10342"/>
                    <a:pt x="2065940" y="23100"/>
                  </a:cubicBezTo>
                  <a:lnTo>
                    <a:pt x="2065940" y="961544"/>
                  </a:lnTo>
                  <a:cubicBezTo>
                    <a:pt x="2065940" y="974301"/>
                    <a:pt x="2055598" y="984643"/>
                    <a:pt x="2042841" y="984643"/>
                  </a:cubicBezTo>
                  <a:lnTo>
                    <a:pt x="23100" y="984643"/>
                  </a:lnTo>
                  <a:cubicBezTo>
                    <a:pt x="10342" y="984643"/>
                    <a:pt x="0" y="974301"/>
                    <a:pt x="0" y="961544"/>
                  </a:cubicBezTo>
                  <a:lnTo>
                    <a:pt x="0" y="23100"/>
                  </a:lnTo>
                  <a:cubicBezTo>
                    <a:pt x="0" y="10342"/>
                    <a:pt x="10342" y="0"/>
                    <a:pt x="23100" y="0"/>
                  </a:cubicBezTo>
                  <a:close/>
                </a:path>
              </a:pathLst>
            </a:custGeom>
            <a:solidFill>
              <a:srgbClr val="8AB7E2"/>
            </a:solidFill>
            <a:ln w="9525" cap="sq">
              <a:solidFill>
                <a:srgbClr val="000000"/>
              </a:solidFill>
              <a:prstDash val="solid"/>
              <a:miter/>
            </a:ln>
          </p:spPr>
        </p:sp>
        <p:sp>
          <p:nvSpPr>
            <p:cNvPr name="TextBox 8" id="8"/>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9" id="9"/>
          <p:cNvGrpSpPr/>
          <p:nvPr/>
        </p:nvGrpSpPr>
        <p:grpSpPr>
          <a:xfrm rot="0">
            <a:off x="9718354" y="4396013"/>
            <a:ext cx="5027297" cy="2396049"/>
            <a:chOff x="0" y="0"/>
            <a:chExt cx="2065940" cy="984643"/>
          </a:xfrm>
        </p:grpSpPr>
        <p:sp>
          <p:nvSpPr>
            <p:cNvPr name="Freeform 10" id="10"/>
            <p:cNvSpPr/>
            <p:nvPr/>
          </p:nvSpPr>
          <p:spPr>
            <a:xfrm flipH="false" flipV="false" rot="0">
              <a:off x="0" y="0"/>
              <a:ext cx="2065940" cy="984643"/>
            </a:xfrm>
            <a:custGeom>
              <a:avLst/>
              <a:gdLst/>
              <a:ahLst/>
              <a:cxnLst/>
              <a:rect r="r" b="b" t="t" l="l"/>
              <a:pathLst>
                <a:path h="984643" w="2065940">
                  <a:moveTo>
                    <a:pt x="23100" y="0"/>
                  </a:moveTo>
                  <a:lnTo>
                    <a:pt x="2042841" y="0"/>
                  </a:lnTo>
                  <a:cubicBezTo>
                    <a:pt x="2055598" y="0"/>
                    <a:pt x="2065940" y="10342"/>
                    <a:pt x="2065940" y="23100"/>
                  </a:cubicBezTo>
                  <a:lnTo>
                    <a:pt x="2065940" y="961544"/>
                  </a:lnTo>
                  <a:cubicBezTo>
                    <a:pt x="2065940" y="974301"/>
                    <a:pt x="2055598" y="984643"/>
                    <a:pt x="2042841" y="984643"/>
                  </a:cubicBezTo>
                  <a:lnTo>
                    <a:pt x="23100" y="984643"/>
                  </a:lnTo>
                  <a:cubicBezTo>
                    <a:pt x="10342" y="984643"/>
                    <a:pt x="0" y="974301"/>
                    <a:pt x="0" y="961544"/>
                  </a:cubicBezTo>
                  <a:lnTo>
                    <a:pt x="0" y="23100"/>
                  </a:lnTo>
                  <a:cubicBezTo>
                    <a:pt x="0" y="10342"/>
                    <a:pt x="10342" y="0"/>
                    <a:pt x="23100" y="0"/>
                  </a:cubicBezTo>
                  <a:close/>
                </a:path>
              </a:pathLst>
            </a:custGeom>
            <a:solidFill>
              <a:srgbClr val="8AB7E2"/>
            </a:solidFill>
            <a:ln w="9525" cap="sq">
              <a:solidFill>
                <a:srgbClr val="000000"/>
              </a:solidFill>
              <a:prstDash val="solid"/>
              <a:miter/>
            </a:ln>
          </p:spPr>
        </p:sp>
        <p:sp>
          <p:nvSpPr>
            <p:cNvPr name="TextBox 11" id="11"/>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2" id="12"/>
          <p:cNvGrpSpPr/>
          <p:nvPr/>
        </p:nvGrpSpPr>
        <p:grpSpPr>
          <a:xfrm rot="0">
            <a:off x="12232003" y="7306463"/>
            <a:ext cx="5027297" cy="2396049"/>
            <a:chOff x="0" y="0"/>
            <a:chExt cx="2065940" cy="984643"/>
          </a:xfrm>
        </p:grpSpPr>
        <p:sp>
          <p:nvSpPr>
            <p:cNvPr name="Freeform 13" id="13"/>
            <p:cNvSpPr/>
            <p:nvPr/>
          </p:nvSpPr>
          <p:spPr>
            <a:xfrm flipH="false" flipV="false" rot="0">
              <a:off x="0" y="0"/>
              <a:ext cx="2065940" cy="984643"/>
            </a:xfrm>
            <a:custGeom>
              <a:avLst/>
              <a:gdLst/>
              <a:ahLst/>
              <a:cxnLst/>
              <a:rect r="r" b="b" t="t" l="l"/>
              <a:pathLst>
                <a:path h="984643" w="2065940">
                  <a:moveTo>
                    <a:pt x="23100" y="0"/>
                  </a:moveTo>
                  <a:lnTo>
                    <a:pt x="2042841" y="0"/>
                  </a:lnTo>
                  <a:cubicBezTo>
                    <a:pt x="2055598" y="0"/>
                    <a:pt x="2065940" y="10342"/>
                    <a:pt x="2065940" y="23100"/>
                  </a:cubicBezTo>
                  <a:lnTo>
                    <a:pt x="2065940" y="961544"/>
                  </a:lnTo>
                  <a:cubicBezTo>
                    <a:pt x="2065940" y="974301"/>
                    <a:pt x="2055598" y="984643"/>
                    <a:pt x="2042841" y="984643"/>
                  </a:cubicBezTo>
                  <a:lnTo>
                    <a:pt x="23100" y="984643"/>
                  </a:lnTo>
                  <a:cubicBezTo>
                    <a:pt x="10342" y="984643"/>
                    <a:pt x="0" y="974301"/>
                    <a:pt x="0" y="961544"/>
                  </a:cubicBezTo>
                  <a:lnTo>
                    <a:pt x="0" y="23100"/>
                  </a:lnTo>
                  <a:cubicBezTo>
                    <a:pt x="0" y="10342"/>
                    <a:pt x="10342" y="0"/>
                    <a:pt x="23100" y="0"/>
                  </a:cubicBezTo>
                  <a:close/>
                </a:path>
              </a:pathLst>
            </a:custGeom>
            <a:solidFill>
              <a:srgbClr val="8AB7E2"/>
            </a:solidFill>
            <a:ln w="9525" cap="sq">
              <a:solidFill>
                <a:srgbClr val="000000"/>
              </a:solidFill>
              <a:prstDash val="solid"/>
              <a:miter/>
            </a:ln>
          </p:spPr>
        </p:sp>
        <p:sp>
          <p:nvSpPr>
            <p:cNvPr name="TextBox 14" id="14"/>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5" id="15"/>
          <p:cNvGrpSpPr/>
          <p:nvPr/>
        </p:nvGrpSpPr>
        <p:grpSpPr>
          <a:xfrm rot="0">
            <a:off x="1299789" y="1485614"/>
            <a:ext cx="5027297" cy="2396049"/>
            <a:chOff x="0" y="0"/>
            <a:chExt cx="2065940" cy="984643"/>
          </a:xfrm>
        </p:grpSpPr>
        <p:sp>
          <p:nvSpPr>
            <p:cNvPr name="Freeform 16" id="16"/>
            <p:cNvSpPr/>
            <p:nvPr/>
          </p:nvSpPr>
          <p:spPr>
            <a:xfrm flipH="false" flipV="false" rot="0">
              <a:off x="0" y="0"/>
              <a:ext cx="2065940" cy="984643"/>
            </a:xfrm>
            <a:custGeom>
              <a:avLst/>
              <a:gdLst/>
              <a:ahLst/>
              <a:cxnLst/>
              <a:rect r="r" b="b" t="t" l="l"/>
              <a:pathLst>
                <a:path h="984643" w="2065940">
                  <a:moveTo>
                    <a:pt x="23100" y="0"/>
                  </a:moveTo>
                  <a:lnTo>
                    <a:pt x="2042841" y="0"/>
                  </a:lnTo>
                  <a:cubicBezTo>
                    <a:pt x="2055598" y="0"/>
                    <a:pt x="2065940" y="10342"/>
                    <a:pt x="2065940" y="23100"/>
                  </a:cubicBezTo>
                  <a:lnTo>
                    <a:pt x="2065940" y="961544"/>
                  </a:lnTo>
                  <a:cubicBezTo>
                    <a:pt x="2065940" y="974301"/>
                    <a:pt x="2055598" y="984643"/>
                    <a:pt x="2042841" y="984643"/>
                  </a:cubicBezTo>
                  <a:lnTo>
                    <a:pt x="23100" y="984643"/>
                  </a:lnTo>
                  <a:cubicBezTo>
                    <a:pt x="10342" y="984643"/>
                    <a:pt x="0" y="974301"/>
                    <a:pt x="0" y="961544"/>
                  </a:cubicBezTo>
                  <a:lnTo>
                    <a:pt x="0" y="23100"/>
                  </a:lnTo>
                  <a:cubicBezTo>
                    <a:pt x="0" y="10342"/>
                    <a:pt x="10342" y="0"/>
                    <a:pt x="23100" y="0"/>
                  </a:cubicBezTo>
                  <a:close/>
                </a:path>
              </a:pathLst>
            </a:custGeom>
            <a:solidFill>
              <a:srgbClr val="8AB7E2"/>
            </a:solidFill>
            <a:ln w="9525" cap="sq">
              <a:solidFill>
                <a:srgbClr val="000000"/>
              </a:solidFill>
              <a:prstDash val="solid"/>
              <a:miter/>
            </a:ln>
          </p:spPr>
        </p:sp>
        <p:sp>
          <p:nvSpPr>
            <p:cNvPr name="TextBox 17" id="17"/>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18" id="18"/>
          <p:cNvGrpSpPr/>
          <p:nvPr/>
        </p:nvGrpSpPr>
        <p:grpSpPr>
          <a:xfrm rot="0">
            <a:off x="3813437" y="4396013"/>
            <a:ext cx="5027297" cy="2396049"/>
            <a:chOff x="0" y="0"/>
            <a:chExt cx="2065940" cy="984643"/>
          </a:xfrm>
        </p:grpSpPr>
        <p:sp>
          <p:nvSpPr>
            <p:cNvPr name="Freeform 19" id="19"/>
            <p:cNvSpPr/>
            <p:nvPr/>
          </p:nvSpPr>
          <p:spPr>
            <a:xfrm flipH="false" flipV="false" rot="0">
              <a:off x="0" y="0"/>
              <a:ext cx="2065940" cy="984643"/>
            </a:xfrm>
            <a:custGeom>
              <a:avLst/>
              <a:gdLst/>
              <a:ahLst/>
              <a:cxnLst/>
              <a:rect r="r" b="b" t="t" l="l"/>
              <a:pathLst>
                <a:path h="984643" w="2065940">
                  <a:moveTo>
                    <a:pt x="23100" y="0"/>
                  </a:moveTo>
                  <a:lnTo>
                    <a:pt x="2042841" y="0"/>
                  </a:lnTo>
                  <a:cubicBezTo>
                    <a:pt x="2055598" y="0"/>
                    <a:pt x="2065940" y="10342"/>
                    <a:pt x="2065940" y="23100"/>
                  </a:cubicBezTo>
                  <a:lnTo>
                    <a:pt x="2065940" y="961544"/>
                  </a:lnTo>
                  <a:cubicBezTo>
                    <a:pt x="2065940" y="974301"/>
                    <a:pt x="2055598" y="984643"/>
                    <a:pt x="2042841" y="984643"/>
                  </a:cubicBezTo>
                  <a:lnTo>
                    <a:pt x="23100" y="984643"/>
                  </a:lnTo>
                  <a:cubicBezTo>
                    <a:pt x="10342" y="984643"/>
                    <a:pt x="0" y="974301"/>
                    <a:pt x="0" y="961544"/>
                  </a:cubicBezTo>
                  <a:lnTo>
                    <a:pt x="0" y="23100"/>
                  </a:lnTo>
                  <a:cubicBezTo>
                    <a:pt x="0" y="10342"/>
                    <a:pt x="10342" y="0"/>
                    <a:pt x="23100" y="0"/>
                  </a:cubicBezTo>
                  <a:close/>
                </a:path>
              </a:pathLst>
            </a:custGeom>
            <a:solidFill>
              <a:srgbClr val="8AB7E2"/>
            </a:solidFill>
            <a:ln w="9525" cap="sq">
              <a:solidFill>
                <a:srgbClr val="000000"/>
              </a:solidFill>
              <a:prstDash val="solid"/>
              <a:miter/>
            </a:ln>
          </p:spPr>
        </p:sp>
        <p:sp>
          <p:nvSpPr>
            <p:cNvPr name="TextBox 20" id="20"/>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21" id="21"/>
          <p:cNvGrpSpPr/>
          <p:nvPr/>
        </p:nvGrpSpPr>
        <p:grpSpPr>
          <a:xfrm rot="0">
            <a:off x="6235959" y="7306463"/>
            <a:ext cx="5027297" cy="2396049"/>
            <a:chOff x="0" y="0"/>
            <a:chExt cx="2065940" cy="984643"/>
          </a:xfrm>
        </p:grpSpPr>
        <p:sp>
          <p:nvSpPr>
            <p:cNvPr name="Freeform 22" id="22"/>
            <p:cNvSpPr/>
            <p:nvPr/>
          </p:nvSpPr>
          <p:spPr>
            <a:xfrm flipH="false" flipV="false" rot="0">
              <a:off x="0" y="0"/>
              <a:ext cx="2065940" cy="984643"/>
            </a:xfrm>
            <a:custGeom>
              <a:avLst/>
              <a:gdLst/>
              <a:ahLst/>
              <a:cxnLst/>
              <a:rect r="r" b="b" t="t" l="l"/>
              <a:pathLst>
                <a:path h="984643" w="2065940">
                  <a:moveTo>
                    <a:pt x="23100" y="0"/>
                  </a:moveTo>
                  <a:lnTo>
                    <a:pt x="2042841" y="0"/>
                  </a:lnTo>
                  <a:cubicBezTo>
                    <a:pt x="2055598" y="0"/>
                    <a:pt x="2065940" y="10342"/>
                    <a:pt x="2065940" y="23100"/>
                  </a:cubicBezTo>
                  <a:lnTo>
                    <a:pt x="2065940" y="961544"/>
                  </a:lnTo>
                  <a:cubicBezTo>
                    <a:pt x="2065940" y="974301"/>
                    <a:pt x="2055598" y="984643"/>
                    <a:pt x="2042841" y="984643"/>
                  </a:cubicBezTo>
                  <a:lnTo>
                    <a:pt x="23100" y="984643"/>
                  </a:lnTo>
                  <a:cubicBezTo>
                    <a:pt x="10342" y="984643"/>
                    <a:pt x="0" y="974301"/>
                    <a:pt x="0" y="961544"/>
                  </a:cubicBezTo>
                  <a:lnTo>
                    <a:pt x="0" y="23100"/>
                  </a:lnTo>
                  <a:cubicBezTo>
                    <a:pt x="0" y="10342"/>
                    <a:pt x="10342" y="0"/>
                    <a:pt x="23100" y="0"/>
                  </a:cubicBezTo>
                  <a:close/>
                </a:path>
              </a:pathLst>
            </a:custGeom>
            <a:solidFill>
              <a:srgbClr val="8AB7E2"/>
            </a:solidFill>
            <a:ln w="9525" cap="sq">
              <a:solidFill>
                <a:srgbClr val="000000"/>
              </a:solidFill>
              <a:prstDash val="solid"/>
              <a:miter/>
            </a:ln>
          </p:spPr>
        </p:sp>
        <p:sp>
          <p:nvSpPr>
            <p:cNvPr name="TextBox 23" id="23"/>
            <p:cNvSpPr txBox="true"/>
            <p:nvPr/>
          </p:nvSpPr>
          <p:spPr>
            <a:xfrm>
              <a:off x="0" y="-38100"/>
              <a:ext cx="2065940" cy="1022743"/>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24" id="24"/>
          <p:cNvSpPr txBox="true"/>
          <p:nvPr/>
        </p:nvSpPr>
        <p:spPr>
          <a:xfrm rot="0">
            <a:off x="7449767" y="1557625"/>
            <a:ext cx="4475557" cy="2184937"/>
          </a:xfrm>
          <a:prstGeom prst="rect">
            <a:avLst/>
          </a:prstGeom>
        </p:spPr>
        <p:txBody>
          <a:bodyPr anchor="t" rtlCol="false" tIns="0" lIns="0" bIns="0" rIns="0">
            <a:spAutoFit/>
          </a:bodyPr>
          <a:lstStyle/>
          <a:p>
            <a:pPr algn="l">
              <a:lnSpc>
                <a:spcPts val="2547"/>
              </a:lnSpc>
            </a:pPr>
            <a:r>
              <a:rPr lang="en-US" sz="1709" b="true">
                <a:solidFill>
                  <a:srgbClr val="000000"/>
                </a:solidFill>
                <a:latin typeface="Montserrat Bold"/>
                <a:ea typeface="Montserrat Bold"/>
                <a:cs typeface="Montserrat Bold"/>
                <a:sym typeface="Montserrat Bold"/>
              </a:rPr>
              <a:t>Immersive Gaming:</a:t>
            </a:r>
            <a:r>
              <a:rPr lang="en-US" sz="1709">
                <a:solidFill>
                  <a:srgbClr val="000000"/>
                </a:solidFill>
                <a:latin typeface="Montserrat"/>
                <a:ea typeface="Montserrat"/>
                <a:cs typeface="Montserrat"/>
                <a:sym typeface="Montserrat"/>
              </a:rPr>
              <a:t> Hand gestures can be used as input controls in VR/AR environments</a:t>
            </a:r>
          </a:p>
          <a:p>
            <a:pPr algn="l">
              <a:lnSpc>
                <a:spcPts val="2547"/>
              </a:lnSpc>
            </a:pPr>
            <a:r>
              <a:rPr lang="en-US" sz="1709" b="true">
                <a:solidFill>
                  <a:srgbClr val="000000"/>
                </a:solidFill>
                <a:latin typeface="Montserrat Bold"/>
                <a:ea typeface="Montserrat Bold"/>
                <a:cs typeface="Montserrat Bold"/>
                <a:sym typeface="Montserrat Bold"/>
              </a:rPr>
              <a:t>Controlling Robots and Drones: </a:t>
            </a:r>
            <a:r>
              <a:rPr lang="en-US" sz="1709">
                <a:solidFill>
                  <a:srgbClr val="000000"/>
                </a:solidFill>
                <a:latin typeface="Montserrat"/>
                <a:ea typeface="Montserrat"/>
                <a:cs typeface="Montserrat"/>
                <a:sym typeface="Montserrat"/>
              </a:rPr>
              <a:t>Hand gestures can be used to guide or control robots and drones in real-time</a:t>
            </a:r>
          </a:p>
          <a:p>
            <a:pPr algn="l" marL="0" indent="0" lvl="0">
              <a:lnSpc>
                <a:spcPts val="2547"/>
              </a:lnSpc>
              <a:spcBef>
                <a:spcPct val="0"/>
              </a:spcBef>
            </a:pPr>
          </a:p>
        </p:txBody>
      </p:sp>
      <p:sp>
        <p:nvSpPr>
          <p:cNvPr name="TextBox 25" id="25"/>
          <p:cNvSpPr txBox="true"/>
          <p:nvPr/>
        </p:nvSpPr>
        <p:spPr>
          <a:xfrm rot="0">
            <a:off x="9994224" y="4603381"/>
            <a:ext cx="4475557" cy="1870612"/>
          </a:xfrm>
          <a:prstGeom prst="rect">
            <a:avLst/>
          </a:prstGeom>
        </p:spPr>
        <p:txBody>
          <a:bodyPr anchor="t" rtlCol="false" tIns="0" lIns="0" bIns="0" rIns="0">
            <a:spAutoFit/>
          </a:bodyPr>
          <a:lstStyle/>
          <a:p>
            <a:pPr algn="l" marL="0" indent="0" lvl="0">
              <a:lnSpc>
                <a:spcPts val="2547"/>
              </a:lnSpc>
              <a:spcBef>
                <a:spcPct val="0"/>
              </a:spcBef>
            </a:pPr>
            <a:r>
              <a:rPr lang="en-US" b="true" sz="1709">
                <a:solidFill>
                  <a:srgbClr val="000000"/>
                </a:solidFill>
                <a:latin typeface="Montserrat Bold"/>
                <a:ea typeface="Montserrat Bold"/>
                <a:cs typeface="Montserrat Bold"/>
                <a:sym typeface="Montserrat Bold"/>
              </a:rPr>
              <a:t>Gesture-Based Interaction in Public Spaces: </a:t>
            </a:r>
            <a:r>
              <a:rPr lang="en-US" sz="1709">
                <a:solidFill>
                  <a:srgbClr val="000000"/>
                </a:solidFill>
                <a:latin typeface="Montserrat"/>
                <a:ea typeface="Montserrat"/>
                <a:cs typeface="Montserrat"/>
                <a:sym typeface="Montserrat"/>
              </a:rPr>
              <a:t>Deaf and mute people can use hand gestures to interact with public services, such as ticket kiosks, ATMs, or information systems, where traditional audio communication is not possible.</a:t>
            </a:r>
          </a:p>
        </p:txBody>
      </p:sp>
      <p:sp>
        <p:nvSpPr>
          <p:cNvPr name="TextBox 26" id="26"/>
          <p:cNvSpPr txBox="true"/>
          <p:nvPr/>
        </p:nvSpPr>
        <p:spPr>
          <a:xfrm rot="0">
            <a:off x="12477064" y="7446433"/>
            <a:ext cx="4238983" cy="1978716"/>
          </a:xfrm>
          <a:prstGeom prst="rect">
            <a:avLst/>
          </a:prstGeom>
        </p:spPr>
        <p:txBody>
          <a:bodyPr anchor="t" rtlCol="false" tIns="0" lIns="0" bIns="0" rIns="0">
            <a:spAutoFit/>
          </a:bodyPr>
          <a:lstStyle/>
          <a:p>
            <a:pPr algn="l" marL="0" indent="0" lvl="0">
              <a:lnSpc>
                <a:spcPts val="3183"/>
              </a:lnSpc>
              <a:spcBef>
                <a:spcPct val="0"/>
              </a:spcBef>
            </a:pPr>
            <a:r>
              <a:rPr lang="en-US" b="true" sz="2136">
                <a:solidFill>
                  <a:srgbClr val="000000"/>
                </a:solidFill>
                <a:latin typeface="Montserrat Bold"/>
                <a:ea typeface="Montserrat Bold"/>
                <a:cs typeface="Montserrat Bold"/>
                <a:sym typeface="Montserrat Bold"/>
              </a:rPr>
              <a:t>Gesture-Controlled Presentations:</a:t>
            </a:r>
            <a:r>
              <a:rPr lang="en-US" sz="2136">
                <a:solidFill>
                  <a:srgbClr val="000000"/>
                </a:solidFill>
                <a:latin typeface="Montserrat"/>
                <a:ea typeface="Montserrat"/>
                <a:cs typeface="Montserrat"/>
                <a:sym typeface="Montserrat"/>
              </a:rPr>
              <a:t> In classrooms or corporate environments, presenters can use hand gestures to navigate slides</a:t>
            </a:r>
          </a:p>
        </p:txBody>
      </p:sp>
      <p:sp>
        <p:nvSpPr>
          <p:cNvPr name="TextBox 27" id="27"/>
          <p:cNvSpPr txBox="true"/>
          <p:nvPr/>
        </p:nvSpPr>
        <p:spPr>
          <a:xfrm rot="0">
            <a:off x="1459403" y="1663346"/>
            <a:ext cx="4543410" cy="1648223"/>
          </a:xfrm>
          <a:prstGeom prst="rect">
            <a:avLst/>
          </a:prstGeom>
        </p:spPr>
        <p:txBody>
          <a:bodyPr anchor="t" rtlCol="false" tIns="0" lIns="0" bIns="0" rIns="0">
            <a:spAutoFit/>
          </a:bodyPr>
          <a:lstStyle/>
          <a:p>
            <a:pPr algn="l" marL="0" indent="0" lvl="0">
              <a:lnSpc>
                <a:spcPts val="2681"/>
              </a:lnSpc>
            </a:pPr>
            <a:r>
              <a:rPr lang="en-US" b="true" sz="1799" strike="noStrike" u="none">
                <a:solidFill>
                  <a:srgbClr val="000000"/>
                </a:solidFill>
                <a:latin typeface="Montserrat Bold"/>
                <a:ea typeface="Montserrat Bold"/>
                <a:cs typeface="Montserrat Bold"/>
                <a:sym typeface="Montserrat Bold"/>
              </a:rPr>
              <a:t>Gesture-Based Smart Appliance Control: </a:t>
            </a:r>
            <a:r>
              <a:rPr lang="en-US" sz="1799" strike="noStrike" u="none">
                <a:solidFill>
                  <a:srgbClr val="000000"/>
                </a:solidFill>
                <a:latin typeface="Montserrat"/>
                <a:ea typeface="Montserrat"/>
                <a:cs typeface="Montserrat"/>
                <a:sym typeface="Montserrat"/>
              </a:rPr>
              <a:t>Use hand gestures to control smart home devices such as lights, fans, thermostats, and entertainment systems.</a:t>
            </a:r>
          </a:p>
        </p:txBody>
      </p:sp>
      <p:sp>
        <p:nvSpPr>
          <p:cNvPr name="TextBox 28" id="28"/>
          <p:cNvSpPr txBox="true"/>
          <p:nvPr/>
        </p:nvSpPr>
        <p:spPr>
          <a:xfrm rot="0">
            <a:off x="3955457" y="4547888"/>
            <a:ext cx="4561004" cy="1981598"/>
          </a:xfrm>
          <a:prstGeom prst="rect">
            <a:avLst/>
          </a:prstGeom>
        </p:spPr>
        <p:txBody>
          <a:bodyPr anchor="t" rtlCol="false" tIns="0" lIns="0" bIns="0" rIns="0">
            <a:spAutoFit/>
          </a:bodyPr>
          <a:lstStyle/>
          <a:p>
            <a:pPr algn="l" marL="0" indent="0" lvl="0">
              <a:lnSpc>
                <a:spcPts val="2681"/>
              </a:lnSpc>
            </a:pPr>
            <a:r>
              <a:rPr lang="en-US" b="true" sz="1799">
                <a:solidFill>
                  <a:srgbClr val="000000"/>
                </a:solidFill>
                <a:latin typeface="Montserrat Bold"/>
                <a:ea typeface="Montserrat Bold"/>
                <a:cs typeface="Montserrat Bold"/>
                <a:sym typeface="Montserrat Bold"/>
              </a:rPr>
              <a:t>Controlling Media Players: </a:t>
            </a:r>
            <a:r>
              <a:rPr lang="en-US" sz="1799">
                <a:solidFill>
                  <a:srgbClr val="000000"/>
                </a:solidFill>
                <a:latin typeface="Montserrat"/>
                <a:ea typeface="Montserrat"/>
                <a:cs typeface="Montserrat"/>
                <a:sym typeface="Montserrat"/>
              </a:rPr>
              <a:t>Use gestures like swiping left or right to change tracks or thumbs-up to play/pause videos or music on media devices without physically interacting with the remote or device</a:t>
            </a:r>
          </a:p>
        </p:txBody>
      </p:sp>
      <p:sp>
        <p:nvSpPr>
          <p:cNvPr name="TextBox 29" id="29"/>
          <p:cNvSpPr txBox="true"/>
          <p:nvPr/>
        </p:nvSpPr>
        <p:spPr>
          <a:xfrm rot="0">
            <a:off x="6395573" y="7475387"/>
            <a:ext cx="4561004" cy="1981598"/>
          </a:xfrm>
          <a:prstGeom prst="rect">
            <a:avLst/>
          </a:prstGeom>
        </p:spPr>
        <p:txBody>
          <a:bodyPr anchor="t" rtlCol="false" tIns="0" lIns="0" bIns="0" rIns="0">
            <a:spAutoFit/>
          </a:bodyPr>
          <a:lstStyle/>
          <a:p>
            <a:pPr algn="l" marL="0" indent="0" lvl="0">
              <a:lnSpc>
                <a:spcPts val="2681"/>
              </a:lnSpc>
            </a:pPr>
            <a:r>
              <a:rPr lang="en-US" sz="1799">
                <a:solidFill>
                  <a:srgbClr val="000000"/>
                </a:solidFill>
                <a:latin typeface="Montserrat"/>
                <a:ea typeface="Montserrat"/>
                <a:cs typeface="Montserrat"/>
                <a:sym typeface="Montserrat"/>
              </a:rPr>
              <a:t>Hand gesture recognition systems can be used to translate sign language into spoken words or text in real-time, enabling communication between deaf individuals and those who don't understand sign language</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516220" y="381481"/>
            <a:ext cx="14614918" cy="1580189"/>
          </a:xfrm>
          <a:prstGeom prst="rect">
            <a:avLst/>
          </a:prstGeom>
        </p:spPr>
        <p:txBody>
          <a:bodyPr anchor="t" rtlCol="false" tIns="0" lIns="0" bIns="0" rIns="0">
            <a:spAutoFit/>
          </a:bodyPr>
          <a:lstStyle/>
          <a:p>
            <a:pPr algn="ctr">
              <a:lnSpc>
                <a:spcPts val="5895"/>
              </a:lnSpc>
            </a:pPr>
            <a:r>
              <a:rPr lang="en-US" b="true" sz="7369">
                <a:solidFill>
                  <a:srgbClr val="252D37"/>
                </a:solidFill>
                <a:latin typeface="Montserrat Bold"/>
                <a:ea typeface="Montserrat Bold"/>
                <a:cs typeface="Montserrat Bold"/>
                <a:sym typeface="Montserrat Bold"/>
              </a:rPr>
              <a:t>HARDWARE &amp; SOFTWARE REQUIREMENT</a:t>
            </a:r>
          </a:p>
        </p:txBody>
      </p:sp>
      <p:sp>
        <p:nvSpPr>
          <p:cNvPr name="Freeform 3" id="3"/>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28700" y="933854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354175" y="-12382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028700" y="1187354"/>
            <a:ext cx="14963618" cy="9509353"/>
          </a:xfrm>
          <a:prstGeom prst="rect">
            <a:avLst/>
          </a:prstGeom>
        </p:spPr>
        <p:txBody>
          <a:bodyPr anchor="t" rtlCol="false" tIns="0" lIns="0" bIns="0" rIns="0">
            <a:spAutoFit/>
          </a:bodyPr>
          <a:lstStyle/>
          <a:p>
            <a:pPr algn="l">
              <a:lnSpc>
                <a:spcPts val="3808"/>
              </a:lnSpc>
            </a:pPr>
          </a:p>
          <a:p>
            <a:pPr algn="l">
              <a:lnSpc>
                <a:spcPts val="3808"/>
              </a:lnSpc>
            </a:pPr>
          </a:p>
          <a:p>
            <a:pPr algn="l" marL="609129" indent="-304565" lvl="1">
              <a:lnSpc>
                <a:spcPts val="3808"/>
              </a:lnSpc>
              <a:buFont typeface="Arial"/>
              <a:buChar char="•"/>
            </a:pPr>
            <a:r>
              <a:rPr lang="en-US" b="true" sz="2821" spc="169">
                <a:solidFill>
                  <a:srgbClr val="000000"/>
                </a:solidFill>
                <a:latin typeface="Montserrat Bold"/>
                <a:ea typeface="Montserrat Bold"/>
                <a:cs typeface="Montserrat Bold"/>
                <a:sym typeface="Montserrat Bold"/>
              </a:rPr>
              <a:t>Hardware</a:t>
            </a:r>
            <a:r>
              <a:rPr lang="en-US" sz="2821" spc="169">
                <a:solidFill>
                  <a:srgbClr val="000000"/>
                </a:solidFill>
                <a:latin typeface="Montserrat"/>
                <a:ea typeface="Montserrat"/>
                <a:cs typeface="Montserrat"/>
                <a:sym typeface="Montserrat"/>
              </a:rPr>
              <a:t>: </a:t>
            </a:r>
          </a:p>
          <a:p>
            <a:pPr algn="l">
              <a:lnSpc>
                <a:spcPts val="3808"/>
              </a:lnSpc>
            </a:pPr>
            <a:r>
              <a:rPr lang="en-US" sz="2821" spc="169">
                <a:solidFill>
                  <a:srgbClr val="000000"/>
                </a:solidFill>
                <a:latin typeface="Montserrat"/>
                <a:ea typeface="Montserrat"/>
                <a:cs typeface="Montserrat"/>
                <a:sym typeface="Montserrat"/>
              </a:rPr>
              <a:t>        a.</a:t>
            </a:r>
            <a:r>
              <a:rPr lang="en-US" sz="2821" spc="169" b="true">
                <a:solidFill>
                  <a:srgbClr val="000000"/>
                </a:solidFill>
                <a:latin typeface="Montserrat Bold"/>
                <a:ea typeface="Montserrat Bold"/>
                <a:cs typeface="Montserrat Bold"/>
                <a:sym typeface="Montserrat Bold"/>
              </a:rPr>
              <a:t>Webcam:</a:t>
            </a:r>
            <a:r>
              <a:rPr lang="en-US" sz="2821" spc="169">
                <a:solidFill>
                  <a:srgbClr val="000000"/>
                </a:solidFill>
                <a:latin typeface="Montserrat"/>
                <a:ea typeface="Montserrat"/>
                <a:cs typeface="Montserrat"/>
                <a:sym typeface="Montserrat"/>
              </a:rPr>
              <a:t> For real-time gesture capture</a:t>
            </a:r>
          </a:p>
          <a:p>
            <a:pPr algn="l">
              <a:lnSpc>
                <a:spcPts val="3808"/>
              </a:lnSpc>
            </a:pPr>
            <a:r>
              <a:rPr lang="en-US" sz="2821" spc="169">
                <a:solidFill>
                  <a:srgbClr val="000000"/>
                </a:solidFill>
                <a:latin typeface="Montserrat"/>
                <a:ea typeface="Montserrat"/>
                <a:cs typeface="Montserrat"/>
                <a:sym typeface="Montserrat"/>
              </a:rPr>
              <a:t>        b.</a:t>
            </a:r>
            <a:r>
              <a:rPr lang="en-US" b="true" sz="2821" spc="169">
                <a:solidFill>
                  <a:srgbClr val="000000"/>
                </a:solidFill>
                <a:latin typeface="Montserrat Bold"/>
                <a:ea typeface="Montserrat Bold"/>
                <a:cs typeface="Montserrat Bold"/>
                <a:sym typeface="Montserrat Bold"/>
              </a:rPr>
              <a:t>Computer</a:t>
            </a:r>
            <a:r>
              <a:rPr lang="en-US" sz="2821" spc="169">
                <a:solidFill>
                  <a:srgbClr val="000000"/>
                </a:solidFill>
                <a:latin typeface="Montserrat"/>
                <a:ea typeface="Montserrat"/>
                <a:cs typeface="Montserrat"/>
                <a:sym typeface="Montserrat"/>
              </a:rPr>
              <a:t>: For processing and running the application.</a:t>
            </a:r>
            <a:r>
              <a:rPr lang="en-US" sz="2821" spc="169">
                <a:solidFill>
                  <a:srgbClr val="000000"/>
                </a:solidFill>
                <a:latin typeface="Montserrat"/>
                <a:ea typeface="Montserrat"/>
                <a:cs typeface="Montserrat"/>
                <a:sym typeface="Montserrat"/>
              </a:rPr>
              <a:t>.</a:t>
            </a:r>
          </a:p>
          <a:p>
            <a:pPr algn="l">
              <a:lnSpc>
                <a:spcPts val="3808"/>
              </a:lnSpc>
            </a:pPr>
          </a:p>
          <a:p>
            <a:pPr algn="l" marL="609129" indent="-304565" lvl="1">
              <a:lnSpc>
                <a:spcPts val="3808"/>
              </a:lnSpc>
              <a:buFont typeface="Arial"/>
              <a:buChar char="•"/>
            </a:pPr>
            <a:r>
              <a:rPr lang="en-US" b="true" sz="2821" spc="169">
                <a:solidFill>
                  <a:srgbClr val="000000"/>
                </a:solidFill>
                <a:latin typeface="Montserrat Bold"/>
                <a:ea typeface="Montserrat Bold"/>
                <a:cs typeface="Montserrat Bold"/>
                <a:sym typeface="Montserrat Bold"/>
              </a:rPr>
              <a:t>Software</a:t>
            </a:r>
            <a:r>
              <a:rPr lang="en-US" sz="2821" spc="169">
                <a:solidFill>
                  <a:srgbClr val="000000"/>
                </a:solidFill>
                <a:latin typeface="Montserrat"/>
                <a:ea typeface="Montserrat"/>
                <a:cs typeface="Montserrat"/>
                <a:sym typeface="Montserrat"/>
              </a:rPr>
              <a:t>:</a:t>
            </a:r>
          </a:p>
          <a:p>
            <a:pPr algn="l" marL="1218259" indent="-406086" lvl="2">
              <a:lnSpc>
                <a:spcPts val="3808"/>
              </a:lnSpc>
              <a:buAutoNum type="alphaLcPeriod" startAt="1"/>
            </a:pPr>
            <a:r>
              <a:rPr lang="en-US" b="true" sz="2821" spc="169">
                <a:solidFill>
                  <a:srgbClr val="000000"/>
                </a:solidFill>
                <a:latin typeface="Montserrat Bold"/>
                <a:ea typeface="Montserrat Bold"/>
                <a:cs typeface="Montserrat Bold"/>
                <a:sym typeface="Montserrat Bold"/>
              </a:rPr>
              <a:t>Python:</a:t>
            </a:r>
            <a:r>
              <a:rPr lang="en-US" sz="2821" spc="169">
                <a:solidFill>
                  <a:srgbClr val="000000"/>
                </a:solidFill>
                <a:latin typeface="Montserrat"/>
                <a:ea typeface="Montserrat"/>
                <a:cs typeface="Montserrat"/>
                <a:sym typeface="Montserrat"/>
              </a:rPr>
              <a:t> For coding and system implementation.</a:t>
            </a:r>
          </a:p>
          <a:p>
            <a:pPr algn="l" marL="1218259" indent="-406086" lvl="2">
              <a:lnSpc>
                <a:spcPts val="3808"/>
              </a:lnSpc>
              <a:buAutoNum type="alphaLcPeriod" startAt="1"/>
            </a:pPr>
            <a:r>
              <a:rPr lang="en-US" b="true" sz="2821" spc="169">
                <a:solidFill>
                  <a:srgbClr val="000000"/>
                </a:solidFill>
                <a:latin typeface="Montserrat Bold"/>
                <a:ea typeface="Montserrat Bold"/>
                <a:cs typeface="Montserrat Bold"/>
                <a:sym typeface="Montserrat Bold"/>
              </a:rPr>
              <a:t>OpenCV:</a:t>
            </a:r>
            <a:r>
              <a:rPr lang="en-US" sz="2821" spc="169">
                <a:solidFill>
                  <a:srgbClr val="000000"/>
                </a:solidFill>
                <a:latin typeface="Montserrat"/>
                <a:ea typeface="Montserrat"/>
                <a:cs typeface="Montserrat"/>
                <a:sym typeface="Montserrat"/>
              </a:rPr>
              <a:t> For image processing and hand gesture detection.</a:t>
            </a:r>
          </a:p>
          <a:p>
            <a:pPr algn="l" marL="1218259" indent="-406086" lvl="2">
              <a:lnSpc>
                <a:spcPts val="3808"/>
              </a:lnSpc>
              <a:buAutoNum type="alphaLcPeriod" startAt="1"/>
            </a:pPr>
            <a:r>
              <a:rPr lang="en-US" b="true" sz="2821" spc="169">
                <a:solidFill>
                  <a:srgbClr val="000000"/>
                </a:solidFill>
                <a:latin typeface="Montserrat Bold"/>
                <a:ea typeface="Montserrat Bold"/>
                <a:cs typeface="Montserrat Bold"/>
                <a:sym typeface="Montserrat Bold"/>
              </a:rPr>
              <a:t>TensorFlow/Keras:</a:t>
            </a:r>
            <a:r>
              <a:rPr lang="en-US" sz="2821" spc="169">
                <a:solidFill>
                  <a:srgbClr val="000000"/>
                </a:solidFill>
                <a:latin typeface="Montserrat"/>
                <a:ea typeface="Montserrat"/>
                <a:cs typeface="Montserrat"/>
                <a:sym typeface="Montserrat"/>
              </a:rPr>
              <a:t> For gesture classification using machine learning.</a:t>
            </a:r>
          </a:p>
          <a:p>
            <a:pPr algn="l" marL="1218259" indent="-406086" lvl="2">
              <a:lnSpc>
                <a:spcPts val="3808"/>
              </a:lnSpc>
              <a:buAutoNum type="alphaLcPeriod" startAt="1"/>
            </a:pPr>
            <a:r>
              <a:rPr lang="en-US" b="true" sz="2821" spc="169">
                <a:solidFill>
                  <a:srgbClr val="000000"/>
                </a:solidFill>
                <a:latin typeface="Montserrat Bold"/>
                <a:ea typeface="Montserrat Bold"/>
                <a:cs typeface="Montserrat Bold"/>
                <a:sym typeface="Montserrat Bold"/>
              </a:rPr>
              <a:t>Numpy:</a:t>
            </a:r>
            <a:r>
              <a:rPr lang="en-US" sz="2821" spc="169">
                <a:solidFill>
                  <a:srgbClr val="000000"/>
                </a:solidFill>
                <a:latin typeface="Montserrat"/>
                <a:ea typeface="Montserrat"/>
                <a:cs typeface="Montserrat"/>
                <a:sym typeface="Montserrat"/>
              </a:rPr>
              <a:t> For array manipulations.</a:t>
            </a:r>
          </a:p>
          <a:p>
            <a:pPr algn="l" marL="1218259" indent="-406086" lvl="2">
              <a:lnSpc>
                <a:spcPts val="3808"/>
              </a:lnSpc>
              <a:buAutoNum type="alphaLcPeriod" startAt="1"/>
            </a:pPr>
            <a:r>
              <a:rPr lang="en-US" b="true" sz="2821" spc="169">
                <a:solidFill>
                  <a:srgbClr val="000000"/>
                </a:solidFill>
                <a:latin typeface="Montserrat Bold"/>
                <a:ea typeface="Montserrat Bold"/>
                <a:cs typeface="Montserrat Bold"/>
                <a:sym typeface="Montserrat Bold"/>
              </a:rPr>
              <a:t>PyAutoGUI:</a:t>
            </a:r>
            <a:r>
              <a:rPr lang="en-US" sz="2821" spc="169">
                <a:solidFill>
                  <a:srgbClr val="000000"/>
                </a:solidFill>
                <a:latin typeface="Montserrat"/>
                <a:ea typeface="Montserrat"/>
                <a:cs typeface="Montserrat"/>
                <a:sym typeface="Montserrat"/>
              </a:rPr>
              <a:t> For automating device control (e.g., simulating key presses or mouse clicks).</a:t>
            </a:r>
          </a:p>
          <a:p>
            <a:pPr algn="l" marL="1218259" indent="-406086" lvl="2">
              <a:lnSpc>
                <a:spcPts val="3808"/>
              </a:lnSpc>
              <a:buAutoNum type="alphaLcPeriod" startAt="1"/>
            </a:pPr>
            <a:r>
              <a:rPr lang="en-US" b="true" sz="2821" spc="169">
                <a:solidFill>
                  <a:srgbClr val="000000"/>
                </a:solidFill>
                <a:latin typeface="Montserrat Bold"/>
                <a:ea typeface="Montserrat Bold"/>
                <a:cs typeface="Montserrat Bold"/>
                <a:sym typeface="Montserrat Bold"/>
              </a:rPr>
              <a:t>Pycaw:</a:t>
            </a:r>
            <a:r>
              <a:rPr lang="en-US" sz="2821" spc="169">
                <a:solidFill>
                  <a:srgbClr val="000000"/>
                </a:solidFill>
                <a:latin typeface="Montserrat"/>
                <a:ea typeface="Montserrat"/>
                <a:cs typeface="Montserrat"/>
                <a:sym typeface="Montserrat"/>
              </a:rPr>
              <a:t> For volume control.</a:t>
            </a:r>
          </a:p>
          <a:p>
            <a:pPr algn="l" marL="1218259" indent="-406086" lvl="2">
              <a:lnSpc>
                <a:spcPts val="3808"/>
              </a:lnSpc>
              <a:buAutoNum type="alphaLcPeriod" startAt="1"/>
            </a:pPr>
            <a:r>
              <a:rPr lang="en-US" b="true" sz="2821" spc="169">
                <a:solidFill>
                  <a:srgbClr val="000000"/>
                </a:solidFill>
                <a:latin typeface="Montserrat Bold"/>
                <a:ea typeface="Montserrat Bold"/>
                <a:cs typeface="Montserrat Bold"/>
                <a:sym typeface="Montserrat Bold"/>
              </a:rPr>
              <a:t>Screen Brightness Control Library:</a:t>
            </a:r>
            <a:r>
              <a:rPr lang="en-US" sz="2821" spc="169">
                <a:solidFill>
                  <a:srgbClr val="000000"/>
                </a:solidFill>
                <a:latin typeface="Montserrat"/>
                <a:ea typeface="Montserrat"/>
                <a:cs typeface="Montserrat"/>
                <a:sym typeface="Montserrat"/>
              </a:rPr>
              <a:t> For adjusting screen brightness.</a:t>
            </a:r>
          </a:p>
          <a:p>
            <a:pPr algn="l">
              <a:lnSpc>
                <a:spcPts val="3808"/>
              </a:lnSpc>
            </a:pPr>
          </a:p>
          <a:p>
            <a:pPr algn="l">
              <a:lnSpc>
                <a:spcPts val="3808"/>
              </a:lnSpc>
            </a:pPr>
          </a:p>
          <a:p>
            <a:pPr algn="l" marL="0" indent="0" lvl="0">
              <a:lnSpc>
                <a:spcPts val="3808"/>
              </a:lnSpc>
              <a:spcBef>
                <a:spcPct val="0"/>
              </a:spcBef>
            </a:pP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0" y="76200"/>
            <a:ext cx="16289918" cy="602625"/>
          </a:xfrm>
          <a:prstGeom prst="rect">
            <a:avLst/>
          </a:prstGeom>
        </p:spPr>
        <p:txBody>
          <a:bodyPr anchor="t" rtlCol="false" tIns="0" lIns="0" bIns="0" rIns="0">
            <a:spAutoFit/>
          </a:bodyPr>
          <a:lstStyle/>
          <a:p>
            <a:pPr algn="ctr">
              <a:lnSpc>
                <a:spcPts val="4240"/>
              </a:lnSpc>
            </a:pPr>
            <a:r>
              <a:rPr lang="en-US" b="true" sz="5300">
                <a:solidFill>
                  <a:srgbClr val="252D37"/>
                </a:solidFill>
                <a:latin typeface="Montserrat Bold"/>
                <a:ea typeface="Montserrat Bold"/>
                <a:cs typeface="Montserrat Bold"/>
                <a:sym typeface="Montserrat Bold"/>
              </a:rPr>
              <a:t>OVERALL SYSTEM ARCHITECTURE DIAGRAM</a:t>
            </a:r>
          </a:p>
        </p:txBody>
      </p:sp>
      <p:sp>
        <p:nvSpPr>
          <p:cNvPr name="Freeform 3" id="3"/>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2386859" y="745104"/>
            <a:ext cx="14872441" cy="9234063"/>
          </a:xfrm>
          <a:custGeom>
            <a:avLst/>
            <a:gdLst/>
            <a:ahLst/>
            <a:cxnLst/>
            <a:rect r="r" b="b" t="t" l="l"/>
            <a:pathLst>
              <a:path h="9234063" w="14872441">
                <a:moveTo>
                  <a:pt x="0" y="0"/>
                </a:moveTo>
                <a:lnTo>
                  <a:pt x="14872441" y="0"/>
                </a:lnTo>
                <a:lnTo>
                  <a:pt x="14872441" y="9234064"/>
                </a:lnTo>
                <a:lnTo>
                  <a:pt x="0" y="9234064"/>
                </a:lnTo>
                <a:lnTo>
                  <a:pt x="0" y="0"/>
                </a:lnTo>
                <a:close/>
              </a:path>
            </a:pathLst>
          </a:custGeom>
          <a:blipFill>
            <a:blip r:embed="rId4"/>
            <a:stretch>
              <a:fillRect l="0" t="-532" r="0" b="-532"/>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3059629" y="743760"/>
            <a:ext cx="12810802" cy="865156"/>
          </a:xfrm>
          <a:prstGeom prst="rect">
            <a:avLst/>
          </a:prstGeom>
        </p:spPr>
        <p:txBody>
          <a:bodyPr anchor="t" rtlCol="false" tIns="0" lIns="0" bIns="0" rIns="0">
            <a:spAutoFit/>
          </a:bodyPr>
          <a:lstStyle/>
          <a:p>
            <a:pPr algn="ctr">
              <a:lnSpc>
                <a:spcPts val="6124"/>
              </a:lnSpc>
            </a:pPr>
            <a:r>
              <a:rPr lang="en-US" b="true" sz="7655">
                <a:solidFill>
                  <a:srgbClr val="252D37"/>
                </a:solidFill>
                <a:latin typeface="Montserrat Bold"/>
                <a:ea typeface="Montserrat Bold"/>
                <a:cs typeface="Montserrat Bold"/>
                <a:sym typeface="Montserrat Bold"/>
              </a:rPr>
              <a:t>LITERATURE REVIEW</a:t>
            </a:r>
          </a:p>
        </p:txBody>
      </p:sp>
      <p:sp>
        <p:nvSpPr>
          <p:cNvPr name="Freeform 3" id="3"/>
          <p:cNvSpPr/>
          <p:nvPr/>
        </p:nvSpPr>
        <p:spPr>
          <a:xfrm flipH="false" flipV="false" rot="0">
            <a:off x="17952755"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779095" y="9258300"/>
            <a:ext cx="2716317" cy="1358159"/>
          </a:xfrm>
          <a:custGeom>
            <a:avLst/>
            <a:gdLst/>
            <a:ahLst/>
            <a:cxnLst/>
            <a:rect r="r" b="b" t="t" l="l"/>
            <a:pathLst>
              <a:path h="1358159" w="2716317">
                <a:moveTo>
                  <a:pt x="0" y="0"/>
                </a:moveTo>
                <a:lnTo>
                  <a:pt x="2716318" y="0"/>
                </a:lnTo>
                <a:lnTo>
                  <a:pt x="2716318"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400000">
            <a:off x="-514027" y="-446862"/>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670759" y="1713564"/>
            <a:ext cx="15588541" cy="8738028"/>
          </a:xfrm>
          <a:prstGeom prst="rect">
            <a:avLst/>
          </a:prstGeom>
        </p:spPr>
        <p:txBody>
          <a:bodyPr anchor="t" rtlCol="false" tIns="0" lIns="0" bIns="0" rIns="0">
            <a:spAutoFit/>
          </a:bodyPr>
          <a:lstStyle/>
          <a:p>
            <a:pPr algn="l">
              <a:lnSpc>
                <a:spcPts val="3476"/>
              </a:lnSpc>
            </a:pPr>
            <a:r>
              <a:rPr lang="en-US" sz="2483" b="true">
                <a:solidFill>
                  <a:srgbClr val="252D37"/>
                </a:solidFill>
                <a:latin typeface="Montserrat Bold"/>
                <a:ea typeface="Montserrat Bold"/>
                <a:cs typeface="Montserrat Bold"/>
                <a:sym typeface="Montserrat Bold"/>
              </a:rPr>
              <a:t>Hand Gesture Recognition</a:t>
            </a:r>
            <a:r>
              <a:rPr lang="en-US" sz="2483">
                <a:solidFill>
                  <a:srgbClr val="252D37"/>
                </a:solidFill>
                <a:latin typeface="Montserrat"/>
                <a:ea typeface="Montserrat"/>
                <a:cs typeface="Montserrat"/>
                <a:sym typeface="Montserrat"/>
              </a:rPr>
              <a:t> facilitates touchless human-computer interaction, where users command devices using natural hand movements. With advancements in computer vision and AI, technologies like </a:t>
            </a:r>
            <a:r>
              <a:rPr lang="en-US" sz="2483" b="true">
                <a:solidFill>
                  <a:srgbClr val="252D37"/>
                </a:solidFill>
                <a:latin typeface="Montserrat Bold"/>
                <a:ea typeface="Montserrat Bold"/>
                <a:cs typeface="Montserrat Bold"/>
                <a:sym typeface="Montserrat Bold"/>
              </a:rPr>
              <a:t>Mediapipe </a:t>
            </a:r>
            <a:r>
              <a:rPr lang="en-US" sz="2483">
                <a:solidFill>
                  <a:srgbClr val="252D37"/>
                </a:solidFill>
                <a:latin typeface="Montserrat"/>
                <a:ea typeface="Montserrat"/>
                <a:cs typeface="Montserrat"/>
                <a:sym typeface="Montserrat"/>
              </a:rPr>
              <a:t>and </a:t>
            </a:r>
            <a:r>
              <a:rPr lang="en-US" sz="2483" b="true">
                <a:solidFill>
                  <a:srgbClr val="252D37"/>
                </a:solidFill>
                <a:latin typeface="Montserrat Bold"/>
                <a:ea typeface="Montserrat Bold"/>
                <a:cs typeface="Montserrat Bold"/>
                <a:sym typeface="Montserrat Bold"/>
              </a:rPr>
              <a:t>OpenCV </a:t>
            </a:r>
            <a:r>
              <a:rPr lang="en-US" sz="2483">
                <a:solidFill>
                  <a:srgbClr val="252D37"/>
                </a:solidFill>
                <a:latin typeface="Montserrat"/>
                <a:ea typeface="Montserrat"/>
                <a:cs typeface="Montserrat"/>
                <a:sym typeface="Montserrat"/>
              </a:rPr>
              <a:t>have made hand landmark detection easier. Mediapipe, known for its faster real-time processing, has become a popular choice. Deep learning methods, especially </a:t>
            </a:r>
            <a:r>
              <a:rPr lang="en-US" sz="2483" b="true">
                <a:solidFill>
                  <a:srgbClr val="252D37"/>
                </a:solidFill>
                <a:latin typeface="Montserrat Bold"/>
                <a:ea typeface="Montserrat Bold"/>
                <a:cs typeface="Montserrat Bold"/>
                <a:sym typeface="Montserrat Bold"/>
              </a:rPr>
              <a:t>CNNs</a:t>
            </a:r>
            <a:r>
              <a:rPr lang="en-US" sz="2483">
                <a:solidFill>
                  <a:srgbClr val="252D37"/>
                </a:solidFill>
                <a:latin typeface="Montserrat"/>
                <a:ea typeface="Montserrat"/>
                <a:cs typeface="Montserrat"/>
                <a:sym typeface="Montserrat"/>
              </a:rPr>
              <a:t>, classify gestures directly from images or landmarks, eliminating the need for manual feature extraction. However, challenges such as lighting sensitivity, gesture ambiguities, and occlusion still affect accuracy and limit the gesture vocabulary.</a:t>
            </a:r>
          </a:p>
          <a:p>
            <a:pPr algn="l">
              <a:lnSpc>
                <a:spcPts val="3476"/>
              </a:lnSpc>
            </a:pPr>
          </a:p>
          <a:p>
            <a:pPr algn="l">
              <a:lnSpc>
                <a:spcPts val="3476"/>
              </a:lnSpc>
            </a:pPr>
            <a:r>
              <a:rPr lang="en-US" sz="2483" b="true">
                <a:solidFill>
                  <a:srgbClr val="252D37"/>
                </a:solidFill>
                <a:latin typeface="Montserrat Bold"/>
                <a:ea typeface="Montserrat Bold"/>
                <a:cs typeface="Montserrat Bold"/>
                <a:sym typeface="Montserrat Bold"/>
              </a:rPr>
              <a:t>Applications of gesture recognition include:</a:t>
            </a:r>
          </a:p>
          <a:p>
            <a:pPr algn="l" marL="536109" indent="-268055" lvl="1">
              <a:lnSpc>
                <a:spcPts val="3476"/>
              </a:lnSpc>
              <a:buFont typeface="Arial"/>
              <a:buChar char="•"/>
            </a:pPr>
            <a:r>
              <a:rPr lang="en-US" sz="2483">
                <a:solidFill>
                  <a:srgbClr val="252D37"/>
                </a:solidFill>
                <a:latin typeface="Montserrat"/>
                <a:ea typeface="Montserrat"/>
                <a:cs typeface="Montserrat"/>
                <a:sym typeface="Montserrat"/>
              </a:rPr>
              <a:t>Controlling smart home devices.</a:t>
            </a:r>
          </a:p>
          <a:p>
            <a:pPr algn="l" marL="536109" indent="-268055" lvl="1">
              <a:lnSpc>
                <a:spcPts val="3476"/>
              </a:lnSpc>
              <a:buFont typeface="Arial"/>
              <a:buChar char="•"/>
            </a:pPr>
            <a:r>
              <a:rPr lang="en-US" sz="2483">
                <a:solidFill>
                  <a:srgbClr val="252D37"/>
                </a:solidFill>
                <a:latin typeface="Montserrat"/>
                <a:ea typeface="Montserrat"/>
                <a:cs typeface="Montserrat"/>
                <a:sym typeface="Montserrat"/>
              </a:rPr>
              <a:t>Assisting people with disabilities.</a:t>
            </a:r>
          </a:p>
          <a:p>
            <a:pPr algn="l" marL="536109" indent="-268055" lvl="1">
              <a:lnSpc>
                <a:spcPts val="3476"/>
              </a:lnSpc>
              <a:buFont typeface="Arial"/>
              <a:buChar char="•"/>
            </a:pPr>
            <a:r>
              <a:rPr lang="en-US" sz="2483">
                <a:solidFill>
                  <a:srgbClr val="252D37"/>
                </a:solidFill>
                <a:latin typeface="Montserrat"/>
                <a:ea typeface="Montserrat"/>
                <a:cs typeface="Montserrat"/>
                <a:sym typeface="Montserrat"/>
              </a:rPr>
              <a:t>Enhancing virtual and augmented reality experiences.</a:t>
            </a:r>
          </a:p>
          <a:p>
            <a:pPr algn="l">
              <a:lnSpc>
                <a:spcPts val="3476"/>
              </a:lnSpc>
            </a:pPr>
          </a:p>
          <a:p>
            <a:pPr algn="l">
              <a:lnSpc>
                <a:spcPts val="3476"/>
              </a:lnSpc>
            </a:pPr>
            <a:r>
              <a:rPr lang="en-US" sz="2483" b="true">
                <a:solidFill>
                  <a:srgbClr val="252D37"/>
                </a:solidFill>
                <a:latin typeface="Montserrat Bold"/>
                <a:ea typeface="Montserrat Bold"/>
                <a:cs typeface="Montserrat Bold"/>
                <a:sym typeface="Montserrat Bold"/>
              </a:rPr>
              <a:t>The key challenges are achieving high accuracy across users and optimizing real-time performance with minimal latency. Research is focused on:</a:t>
            </a:r>
          </a:p>
          <a:p>
            <a:pPr algn="l">
              <a:lnSpc>
                <a:spcPts val="3476"/>
              </a:lnSpc>
            </a:pPr>
          </a:p>
          <a:p>
            <a:pPr algn="l" marL="536109" indent="-268055" lvl="1">
              <a:lnSpc>
                <a:spcPts val="3476"/>
              </a:lnSpc>
              <a:buFont typeface="Arial"/>
              <a:buChar char="•"/>
            </a:pPr>
            <a:r>
              <a:rPr lang="en-US" sz="2483">
                <a:solidFill>
                  <a:srgbClr val="252D37"/>
                </a:solidFill>
                <a:latin typeface="Montserrat"/>
                <a:ea typeface="Montserrat"/>
                <a:cs typeface="Montserrat"/>
                <a:sym typeface="Montserrat"/>
              </a:rPr>
              <a:t>Expanding gesture vocabularies.</a:t>
            </a:r>
          </a:p>
          <a:p>
            <a:pPr algn="l" marL="536109" indent="-268055" lvl="1">
              <a:lnSpc>
                <a:spcPts val="3476"/>
              </a:lnSpc>
              <a:buFont typeface="Arial"/>
              <a:buChar char="•"/>
            </a:pPr>
            <a:r>
              <a:rPr lang="en-US" sz="2483">
                <a:solidFill>
                  <a:srgbClr val="252D37"/>
                </a:solidFill>
                <a:latin typeface="Montserrat"/>
                <a:ea typeface="Montserrat"/>
                <a:cs typeface="Montserrat"/>
                <a:sym typeface="Montserrat"/>
              </a:rPr>
              <a:t>Improving real-time algorithms.</a:t>
            </a:r>
          </a:p>
          <a:p>
            <a:pPr algn="l" marL="536109" indent="-268055" lvl="1">
              <a:lnSpc>
                <a:spcPts val="3476"/>
              </a:lnSpc>
              <a:buFont typeface="Arial"/>
              <a:buChar char="•"/>
            </a:pPr>
            <a:r>
              <a:rPr lang="en-US" sz="2483">
                <a:solidFill>
                  <a:srgbClr val="252D37"/>
                </a:solidFill>
                <a:latin typeface="Montserrat"/>
                <a:ea typeface="Montserrat"/>
                <a:cs typeface="Montserrat"/>
                <a:sym typeface="Montserrat"/>
              </a:rPr>
              <a:t>Addressing lighting and occlusion issues.</a:t>
            </a:r>
          </a:p>
          <a:p>
            <a:pPr algn="l">
              <a:lnSpc>
                <a:spcPts val="3476"/>
              </a:lnSpc>
              <a:spcBef>
                <a:spcPct val="0"/>
              </a:spcBef>
            </a:pP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Freeform 2" id="2"/>
          <p:cNvSpPr/>
          <p:nvPr/>
        </p:nvSpPr>
        <p:spPr>
          <a:xfrm flipH="true" flipV="false" rot="0">
            <a:off x="-211950" y="-104775"/>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777365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542983"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4769406" y="2850822"/>
            <a:ext cx="8749189" cy="4629928"/>
          </a:xfrm>
          <a:prstGeom prst="rect">
            <a:avLst/>
          </a:prstGeom>
        </p:spPr>
        <p:txBody>
          <a:bodyPr anchor="t" rtlCol="false" tIns="0" lIns="0" bIns="0" rIns="0">
            <a:spAutoFit/>
          </a:bodyPr>
          <a:lstStyle/>
          <a:p>
            <a:pPr algn="just" marL="807972" indent="-403986" lvl="1">
              <a:lnSpc>
                <a:spcPts val="7484"/>
              </a:lnSpc>
              <a:spcBef>
                <a:spcPct val="0"/>
              </a:spcBef>
              <a:buFont typeface="Arial"/>
              <a:buChar char="•"/>
            </a:pPr>
            <a:r>
              <a:rPr lang="en-US" sz="3742" strike="noStrike" u="none">
                <a:solidFill>
                  <a:srgbClr val="252930"/>
                </a:solidFill>
                <a:latin typeface="Maven Pro"/>
                <a:ea typeface="Maven Pro"/>
                <a:cs typeface="Maven Pro"/>
                <a:sym typeface="Maven Pro"/>
              </a:rPr>
              <a:t>Ishit Chhabra               23BCE10958</a:t>
            </a:r>
          </a:p>
          <a:p>
            <a:pPr algn="just" marL="807972" indent="-403986" lvl="1">
              <a:lnSpc>
                <a:spcPts val="7484"/>
              </a:lnSpc>
              <a:spcBef>
                <a:spcPct val="0"/>
              </a:spcBef>
              <a:buFont typeface="Arial"/>
              <a:buChar char="•"/>
            </a:pPr>
            <a:r>
              <a:rPr lang="en-US" sz="3742" strike="noStrike" u="none">
                <a:solidFill>
                  <a:srgbClr val="252930"/>
                </a:solidFill>
                <a:latin typeface="Maven Pro"/>
                <a:ea typeface="Maven Pro"/>
                <a:cs typeface="Maven Pro"/>
                <a:sym typeface="Maven Pro"/>
              </a:rPr>
              <a:t>Ishan Rai                      23BCE11718</a:t>
            </a:r>
          </a:p>
          <a:p>
            <a:pPr algn="just" marL="807972" indent="-403986" lvl="1">
              <a:lnSpc>
                <a:spcPts val="7484"/>
              </a:lnSpc>
              <a:spcBef>
                <a:spcPct val="0"/>
              </a:spcBef>
              <a:buFont typeface="Arial"/>
              <a:buChar char="•"/>
            </a:pPr>
            <a:r>
              <a:rPr lang="en-US" sz="3742" strike="noStrike" u="none">
                <a:solidFill>
                  <a:srgbClr val="252930"/>
                </a:solidFill>
                <a:latin typeface="Maven Pro"/>
                <a:ea typeface="Maven Pro"/>
                <a:cs typeface="Maven Pro"/>
                <a:sym typeface="Maven Pro"/>
              </a:rPr>
              <a:t>Nakshatra Thange       23BCE11194</a:t>
            </a:r>
          </a:p>
          <a:p>
            <a:pPr algn="just" marL="807972" indent="-403986" lvl="1">
              <a:lnSpc>
                <a:spcPts val="7484"/>
              </a:lnSpc>
              <a:spcBef>
                <a:spcPct val="0"/>
              </a:spcBef>
              <a:buFont typeface="Arial"/>
              <a:buChar char="•"/>
            </a:pPr>
            <a:r>
              <a:rPr lang="en-US" sz="3742" strike="noStrike" u="none">
                <a:solidFill>
                  <a:srgbClr val="252930"/>
                </a:solidFill>
                <a:latin typeface="Maven Pro"/>
                <a:ea typeface="Maven Pro"/>
                <a:cs typeface="Maven Pro"/>
                <a:sym typeface="Maven Pro"/>
              </a:rPr>
              <a:t>Gauri Makker               23BCE11131</a:t>
            </a:r>
          </a:p>
          <a:p>
            <a:pPr algn="just" marL="807972" indent="-403986" lvl="1">
              <a:lnSpc>
                <a:spcPts val="7484"/>
              </a:lnSpc>
              <a:spcBef>
                <a:spcPct val="0"/>
              </a:spcBef>
              <a:buFont typeface="Arial"/>
              <a:buChar char="•"/>
            </a:pPr>
            <a:r>
              <a:rPr lang="en-US" sz="3742" strike="noStrike" u="none">
                <a:solidFill>
                  <a:srgbClr val="252930"/>
                </a:solidFill>
                <a:latin typeface="Maven Pro"/>
                <a:ea typeface="Maven Pro"/>
                <a:cs typeface="Maven Pro"/>
                <a:sym typeface="Maven Pro"/>
              </a:rPr>
              <a:t>Prachi Singh                23BCE11342</a:t>
            </a:r>
          </a:p>
        </p:txBody>
      </p:sp>
      <p:sp>
        <p:nvSpPr>
          <p:cNvPr name="TextBox 6" id="6"/>
          <p:cNvSpPr txBox="true"/>
          <p:nvPr/>
        </p:nvSpPr>
        <p:spPr>
          <a:xfrm rot="0">
            <a:off x="4995148" y="1672754"/>
            <a:ext cx="8297704" cy="828116"/>
          </a:xfrm>
          <a:prstGeom prst="rect">
            <a:avLst/>
          </a:prstGeom>
        </p:spPr>
        <p:txBody>
          <a:bodyPr anchor="t" rtlCol="false" tIns="0" lIns="0" bIns="0" rIns="0">
            <a:spAutoFit/>
          </a:bodyPr>
          <a:lstStyle/>
          <a:p>
            <a:pPr algn="ctr">
              <a:lnSpc>
                <a:spcPts val="5841"/>
              </a:lnSpc>
            </a:pPr>
            <a:r>
              <a:rPr lang="en-US" b="true" sz="7301">
                <a:solidFill>
                  <a:srgbClr val="252D37"/>
                </a:solidFill>
                <a:latin typeface="Montserrat Bold"/>
                <a:ea typeface="Montserrat Bold"/>
                <a:cs typeface="Montserrat Bold"/>
                <a:sym typeface="Montserrat Bold"/>
              </a:rPr>
              <a:t>TEAM</a:t>
            </a:r>
          </a:p>
        </p:txBody>
      </p:sp>
      <p:sp>
        <p:nvSpPr>
          <p:cNvPr name="TextBox 7" id="7"/>
          <p:cNvSpPr txBox="true"/>
          <p:nvPr/>
        </p:nvSpPr>
        <p:spPr>
          <a:xfrm rot="0">
            <a:off x="3902850" y="8176075"/>
            <a:ext cx="10864763" cy="504477"/>
          </a:xfrm>
          <a:prstGeom prst="rect">
            <a:avLst/>
          </a:prstGeom>
        </p:spPr>
        <p:txBody>
          <a:bodyPr anchor="t" rtlCol="false" tIns="0" lIns="0" bIns="0" rIns="0">
            <a:spAutoFit/>
          </a:bodyPr>
          <a:lstStyle/>
          <a:p>
            <a:pPr algn="ctr">
              <a:lnSpc>
                <a:spcPts val="3736"/>
              </a:lnSpc>
            </a:pPr>
            <a:r>
              <a:rPr lang="en-US" b="true" sz="3736">
                <a:solidFill>
                  <a:srgbClr val="252930"/>
                </a:solidFill>
                <a:latin typeface="Maven Pro Bold"/>
                <a:ea typeface="Maven Pro Bold"/>
                <a:cs typeface="Maven Pro Bold"/>
                <a:sym typeface="Maven Pro Bold"/>
              </a:rPr>
              <a:t>Supervisor : Dr. Jitendra P.S. Mathur</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2050940" y="507999"/>
            <a:ext cx="13175693" cy="911226"/>
          </a:xfrm>
          <a:prstGeom prst="rect">
            <a:avLst/>
          </a:prstGeom>
        </p:spPr>
        <p:txBody>
          <a:bodyPr anchor="t" rtlCol="false" tIns="0" lIns="0" bIns="0" rIns="0">
            <a:spAutoFit/>
          </a:bodyPr>
          <a:lstStyle/>
          <a:p>
            <a:pPr algn="ctr">
              <a:lnSpc>
                <a:spcPts val="6400"/>
              </a:lnSpc>
            </a:pPr>
            <a:r>
              <a:rPr lang="en-US" b="true" sz="8000">
                <a:solidFill>
                  <a:srgbClr val="252D37"/>
                </a:solidFill>
                <a:latin typeface="Montserrat Bold"/>
                <a:ea typeface="Montserrat Bold"/>
                <a:cs typeface="Montserrat Bold"/>
                <a:sym typeface="Montserrat Bold"/>
              </a:rPr>
              <a:t>MODULE DESCRIPTION</a:t>
            </a:r>
          </a:p>
        </p:txBody>
      </p:sp>
      <p:sp>
        <p:nvSpPr>
          <p:cNvPr name="Freeform 3" id="3"/>
          <p:cNvSpPr/>
          <p:nvPr/>
        </p:nvSpPr>
        <p:spPr>
          <a:xfrm flipH="false" flipV="false" rot="0">
            <a:off x="17952755"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542983" y="9258300"/>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400000">
            <a:off x="-1028700" y="-64503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028700" y="1743075"/>
            <a:ext cx="7232861" cy="5505450"/>
          </a:xfrm>
          <a:prstGeom prst="rect">
            <a:avLst/>
          </a:prstGeom>
        </p:spPr>
        <p:txBody>
          <a:bodyPr anchor="t" rtlCol="false" tIns="0" lIns="0" bIns="0" rIns="0">
            <a:spAutoFit/>
          </a:bodyPr>
          <a:lstStyle/>
          <a:p>
            <a:pPr algn="l">
              <a:lnSpc>
                <a:spcPts val="3599"/>
              </a:lnSpc>
              <a:spcBef>
                <a:spcPct val="0"/>
              </a:spcBef>
            </a:pPr>
            <a:r>
              <a:rPr lang="en-US" b="true" sz="2999" i="true">
                <a:solidFill>
                  <a:srgbClr val="252D37"/>
                </a:solidFill>
                <a:latin typeface="Montserrat Bold Italics"/>
                <a:ea typeface="Montserrat Bold Italics"/>
                <a:cs typeface="Montserrat Bold Italics"/>
                <a:sym typeface="Montserrat Bold Italics"/>
              </a:rPr>
              <a:t>HandRecog Class</a:t>
            </a:r>
          </a:p>
          <a:p>
            <a:pPr algn="l">
              <a:lnSpc>
                <a:spcPts val="2879"/>
              </a:lnSpc>
              <a:spcBef>
                <a:spcPct val="0"/>
              </a:spcBef>
            </a:pPr>
            <a:r>
              <a:rPr lang="en-US" sz="2400">
                <a:solidFill>
                  <a:srgbClr val="252D37"/>
                </a:solidFill>
                <a:latin typeface="Montserrat"/>
                <a:ea typeface="Montserrat"/>
                <a:cs typeface="Montserrat"/>
                <a:sym typeface="Montserrat"/>
              </a:rPr>
              <a:t>It is the class that uses Mediapipe's hand tracking solution to track key points on the hand and return finger positions to classify gestures such as:</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PALM</a:t>
            </a:r>
            <a:r>
              <a:rPr lang="en-US" sz="2400">
                <a:solidFill>
                  <a:srgbClr val="252D37"/>
                </a:solidFill>
                <a:latin typeface="Montserrat"/>
                <a:ea typeface="Montserrat"/>
                <a:cs typeface="Montserrat"/>
                <a:sym typeface="Montserrat"/>
              </a:rPr>
              <a:t> All fingers extended.</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FIST</a:t>
            </a:r>
            <a:r>
              <a:rPr lang="en-US" sz="2400">
                <a:solidFill>
                  <a:srgbClr val="252D37"/>
                </a:solidFill>
                <a:latin typeface="Montserrat"/>
                <a:ea typeface="Montserrat"/>
                <a:cs typeface="Montserrat"/>
                <a:sym typeface="Montserrat"/>
              </a:rPr>
              <a:t> All fingers closed into a fist.</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PINCH (Major/Minor)</a:t>
            </a:r>
            <a:r>
              <a:rPr lang="en-US" sz="2400">
                <a:solidFill>
                  <a:srgbClr val="252D37"/>
                </a:solidFill>
                <a:latin typeface="Montserrat"/>
                <a:ea typeface="Montserrat"/>
                <a:cs typeface="Montserrat"/>
                <a:sym typeface="Montserrat"/>
              </a:rPr>
              <a:t> Thumb pinched with index or middle finger.or use of minor hand.</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V_GEST</a:t>
            </a:r>
            <a:r>
              <a:rPr lang="en-US" sz="2400">
                <a:solidFill>
                  <a:srgbClr val="252D37"/>
                </a:solidFill>
                <a:latin typeface="Montserrat"/>
                <a:ea typeface="Montserrat"/>
                <a:cs typeface="Montserrat"/>
                <a:sym typeface="Montserrat"/>
              </a:rPr>
              <a:t> Index and middle fingers extended in a "V" shape.</a:t>
            </a:r>
          </a:p>
          <a:p>
            <a:pPr algn="l">
              <a:lnSpc>
                <a:spcPts val="2879"/>
              </a:lnSpc>
            </a:pPr>
          </a:p>
          <a:p>
            <a:pPr algn="l">
              <a:lnSpc>
                <a:spcPts val="2879"/>
              </a:lnSpc>
              <a:spcBef>
                <a:spcPct val="0"/>
              </a:spcBef>
            </a:pPr>
            <a:r>
              <a:rPr lang="en-US" sz="2400">
                <a:solidFill>
                  <a:srgbClr val="252D37"/>
                </a:solidFill>
                <a:latin typeface="Montserrat"/>
                <a:ea typeface="Montserrat"/>
                <a:cs typeface="Montserrat"/>
                <a:sym typeface="Montserrat"/>
              </a:rPr>
              <a:t>It includes methods to update the hand landmarks, set finger states, and return the gesture.</a:t>
            </a:r>
          </a:p>
        </p:txBody>
      </p:sp>
      <p:sp>
        <p:nvSpPr>
          <p:cNvPr name="TextBox 7" id="7"/>
          <p:cNvSpPr txBox="true"/>
          <p:nvPr/>
        </p:nvSpPr>
        <p:spPr>
          <a:xfrm rot="0">
            <a:off x="9144000" y="1733550"/>
            <a:ext cx="7270987" cy="5410200"/>
          </a:xfrm>
          <a:prstGeom prst="rect">
            <a:avLst/>
          </a:prstGeom>
        </p:spPr>
        <p:txBody>
          <a:bodyPr anchor="t" rtlCol="false" tIns="0" lIns="0" bIns="0" rIns="0">
            <a:spAutoFit/>
          </a:bodyPr>
          <a:lstStyle/>
          <a:p>
            <a:pPr algn="l">
              <a:lnSpc>
                <a:spcPts val="3290"/>
              </a:lnSpc>
              <a:spcBef>
                <a:spcPct val="0"/>
              </a:spcBef>
            </a:pPr>
            <a:r>
              <a:rPr lang="en-US" b="true" sz="2742" i="true">
                <a:solidFill>
                  <a:srgbClr val="252D37"/>
                </a:solidFill>
                <a:latin typeface="Montserrat Bold Italics"/>
                <a:ea typeface="Montserrat Bold Italics"/>
                <a:cs typeface="Montserrat Bold Italics"/>
                <a:sym typeface="Montserrat Bold Italics"/>
              </a:rPr>
              <a:t>Controller Class</a:t>
            </a:r>
          </a:p>
          <a:p>
            <a:pPr algn="l">
              <a:lnSpc>
                <a:spcPts val="2632"/>
              </a:lnSpc>
              <a:spcBef>
                <a:spcPct val="0"/>
              </a:spcBef>
            </a:pPr>
            <a:r>
              <a:rPr lang="en-US" sz="2193">
                <a:solidFill>
                  <a:srgbClr val="252D37"/>
                </a:solidFill>
                <a:latin typeface="Montserrat"/>
                <a:ea typeface="Montserrat"/>
                <a:cs typeface="Montserrat"/>
                <a:sym typeface="Montserrat"/>
              </a:rPr>
              <a:t>The controller class regulates the system activities according to the recognized gestures. This class offers functionality to control:</a:t>
            </a:r>
          </a:p>
          <a:p>
            <a:pPr algn="l" marL="473637" indent="-236819" lvl="1">
              <a:lnSpc>
                <a:spcPts val="2632"/>
              </a:lnSpc>
              <a:buFont typeface="Arial"/>
              <a:buChar char="•"/>
            </a:pPr>
            <a:r>
              <a:rPr lang="en-US" b="true" sz="2193">
                <a:solidFill>
                  <a:srgbClr val="252D37"/>
                </a:solidFill>
                <a:latin typeface="Montserrat Bold"/>
                <a:ea typeface="Montserrat Bold"/>
                <a:cs typeface="Montserrat Bold"/>
                <a:sym typeface="Montserrat Bold"/>
              </a:rPr>
              <a:t>Volume</a:t>
            </a:r>
            <a:r>
              <a:rPr lang="en-US" sz="2193">
                <a:solidFill>
                  <a:srgbClr val="252D37"/>
                </a:solidFill>
                <a:latin typeface="Montserrat"/>
                <a:ea typeface="Montserrat"/>
                <a:cs typeface="Montserrat"/>
                <a:sym typeface="Montserrat"/>
              </a:rPr>
              <a:t>: Changes system volume using a pinch gesture.</a:t>
            </a:r>
          </a:p>
          <a:p>
            <a:pPr algn="l" marL="473637" indent="-236819" lvl="1">
              <a:lnSpc>
                <a:spcPts val="2632"/>
              </a:lnSpc>
              <a:buFont typeface="Arial"/>
              <a:buChar char="•"/>
            </a:pPr>
            <a:r>
              <a:rPr lang="en-US" b="true" sz="2193">
                <a:solidFill>
                  <a:srgbClr val="252D37"/>
                </a:solidFill>
                <a:latin typeface="Montserrat Bold"/>
                <a:ea typeface="Montserrat Bold"/>
                <a:cs typeface="Montserrat Bold"/>
                <a:sym typeface="Montserrat Bold"/>
              </a:rPr>
              <a:t>Brightness</a:t>
            </a:r>
            <a:r>
              <a:rPr lang="en-US" sz="2193">
                <a:solidFill>
                  <a:srgbClr val="252D37"/>
                </a:solidFill>
                <a:latin typeface="Montserrat"/>
                <a:ea typeface="Montserrat"/>
                <a:cs typeface="Montserrat"/>
                <a:sym typeface="Montserrat"/>
              </a:rPr>
              <a:t>: Changes the brightness of the screen by detecting distance between fingers.</a:t>
            </a:r>
          </a:p>
          <a:p>
            <a:pPr algn="l" marL="473637" indent="-236819" lvl="1">
              <a:lnSpc>
                <a:spcPts val="2632"/>
              </a:lnSpc>
              <a:buFont typeface="Arial"/>
              <a:buChar char="•"/>
            </a:pPr>
            <a:r>
              <a:rPr lang="en-US" b="true" sz="2193">
                <a:solidFill>
                  <a:srgbClr val="252D37"/>
                </a:solidFill>
                <a:latin typeface="Montserrat Bold"/>
                <a:ea typeface="Montserrat Bold"/>
                <a:cs typeface="Montserrat Bold"/>
                <a:sym typeface="Montserrat Bold"/>
              </a:rPr>
              <a:t>Cursor </a:t>
            </a:r>
            <a:r>
              <a:rPr lang="en-US" sz="2193">
                <a:solidFill>
                  <a:srgbClr val="252D37"/>
                </a:solidFill>
                <a:latin typeface="Montserrat"/>
                <a:ea typeface="Montserrat"/>
                <a:cs typeface="Montserrat"/>
                <a:sym typeface="Montserrat"/>
              </a:rPr>
              <a:t>Movement: Moves the mouse cursor based on the position of the hand.</a:t>
            </a:r>
          </a:p>
          <a:p>
            <a:pPr algn="l" marL="473637" indent="-236819" lvl="1">
              <a:lnSpc>
                <a:spcPts val="2632"/>
              </a:lnSpc>
              <a:buFont typeface="Arial"/>
              <a:buChar char="•"/>
            </a:pPr>
            <a:r>
              <a:rPr lang="en-US" b="true" sz="2193">
                <a:solidFill>
                  <a:srgbClr val="252D37"/>
                </a:solidFill>
                <a:latin typeface="Montserrat Bold"/>
                <a:ea typeface="Montserrat Bold"/>
                <a:cs typeface="Montserrat Bold"/>
                <a:sym typeface="Montserrat Bold"/>
              </a:rPr>
              <a:t>Click Action</a:t>
            </a:r>
            <a:r>
              <a:rPr lang="en-US" sz="2193">
                <a:solidFill>
                  <a:srgbClr val="252D37"/>
                </a:solidFill>
                <a:latin typeface="Montserrat"/>
                <a:ea typeface="Montserrat"/>
                <a:cs typeface="Montserrat"/>
                <a:sym typeface="Montserrat"/>
              </a:rPr>
              <a:t>: It generates mouse click events if the palm gesture is sensed.</a:t>
            </a:r>
          </a:p>
          <a:p>
            <a:pPr algn="l">
              <a:lnSpc>
                <a:spcPts val="2632"/>
              </a:lnSpc>
            </a:pPr>
          </a:p>
          <a:p>
            <a:pPr algn="l">
              <a:lnSpc>
                <a:spcPts val="2632"/>
              </a:lnSpc>
              <a:spcBef>
                <a:spcPct val="0"/>
              </a:spcBef>
            </a:pPr>
            <a:r>
              <a:rPr lang="en-US" sz="2193">
                <a:solidFill>
                  <a:srgbClr val="252D37"/>
                </a:solidFill>
                <a:latin typeface="Montserrat"/>
                <a:ea typeface="Montserrat"/>
                <a:cs typeface="Montserrat"/>
                <a:sym typeface="Montserrat"/>
              </a:rPr>
              <a:t>This class provides smooth transitions for volume and brightness by applying smoothing algorithms, thus preventing jarring transitions.</a:t>
            </a:r>
          </a:p>
        </p:txBody>
      </p:sp>
      <p:sp>
        <p:nvSpPr>
          <p:cNvPr name="TextBox 8" id="8"/>
          <p:cNvSpPr txBox="true"/>
          <p:nvPr/>
        </p:nvSpPr>
        <p:spPr>
          <a:xfrm rot="0">
            <a:off x="1028700" y="7572375"/>
            <a:ext cx="12809255" cy="2609850"/>
          </a:xfrm>
          <a:prstGeom prst="rect">
            <a:avLst/>
          </a:prstGeom>
        </p:spPr>
        <p:txBody>
          <a:bodyPr anchor="t" rtlCol="false" tIns="0" lIns="0" bIns="0" rIns="0">
            <a:spAutoFit/>
          </a:bodyPr>
          <a:lstStyle/>
          <a:p>
            <a:pPr algn="l">
              <a:lnSpc>
                <a:spcPts val="3599"/>
              </a:lnSpc>
              <a:spcBef>
                <a:spcPct val="0"/>
              </a:spcBef>
            </a:pPr>
            <a:r>
              <a:rPr lang="en-US" b="true" sz="2999" i="true">
                <a:solidFill>
                  <a:srgbClr val="252D37"/>
                </a:solidFill>
                <a:latin typeface="Montserrat Bold Italics"/>
                <a:ea typeface="Montserrat Bold Italics"/>
                <a:cs typeface="Montserrat Bold Italics"/>
                <a:sym typeface="Montserrat Bold Italics"/>
              </a:rPr>
              <a:t>Main Function</a:t>
            </a:r>
          </a:p>
          <a:p>
            <a:pPr algn="l">
              <a:lnSpc>
                <a:spcPts val="2879"/>
              </a:lnSpc>
              <a:spcBef>
                <a:spcPct val="0"/>
              </a:spcBef>
            </a:pPr>
            <a:r>
              <a:rPr lang="en-US" sz="2400">
                <a:solidFill>
                  <a:srgbClr val="252D37"/>
                </a:solidFill>
                <a:latin typeface="Montserrat"/>
                <a:ea typeface="Montserrat"/>
                <a:cs typeface="Montserrat"/>
                <a:sym typeface="Montserrat"/>
              </a:rPr>
              <a:t>The main function encapsulates everything and coordinates the workflow. It continually captures video from the webcam, processes each frame to recognize hand landmarks, classifies gestures using the HandRecog class, and then acts appropriately through the Controller class. The real-time video feed shows hand landmarks and responds to gestures immediately, providing an interactive touchless control experience. When the 'q' key is pressed, the program exits.</a:t>
            </a:r>
          </a:p>
        </p:txBody>
      </p:sp>
      <p:sp>
        <p:nvSpPr>
          <p:cNvPr name="AutoShape 9" id="9"/>
          <p:cNvSpPr/>
          <p:nvPr/>
        </p:nvSpPr>
        <p:spPr>
          <a:xfrm flipH="true" flipV="true">
            <a:off x="8629261" y="1862104"/>
            <a:ext cx="19050" cy="5257867"/>
          </a:xfrm>
          <a:prstGeom prst="line">
            <a:avLst/>
          </a:prstGeom>
          <a:ln cap="flat" w="38100">
            <a:solidFill>
              <a:srgbClr val="000000"/>
            </a:solidFill>
            <a:prstDash val="solid"/>
            <a:headEnd type="none" len="sm" w="sm"/>
            <a:tailEnd type="none" len="sm" w="sm"/>
          </a:ln>
        </p:spPr>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2556154" y="320674"/>
            <a:ext cx="13175693" cy="1720851"/>
          </a:xfrm>
          <a:prstGeom prst="rect">
            <a:avLst/>
          </a:prstGeom>
        </p:spPr>
        <p:txBody>
          <a:bodyPr anchor="t" rtlCol="false" tIns="0" lIns="0" bIns="0" rIns="0">
            <a:spAutoFit/>
          </a:bodyPr>
          <a:lstStyle/>
          <a:p>
            <a:pPr algn="ctr">
              <a:lnSpc>
                <a:spcPts val="6400"/>
              </a:lnSpc>
            </a:pPr>
            <a:r>
              <a:rPr lang="en-US" b="true" sz="8000">
                <a:solidFill>
                  <a:srgbClr val="252D37"/>
                </a:solidFill>
                <a:latin typeface="Montserrat Bold"/>
                <a:ea typeface="Montserrat Bold"/>
                <a:cs typeface="Montserrat Bold"/>
                <a:sym typeface="Montserrat Bold"/>
              </a:rPr>
              <a:t>MODULE WORKFLOW EXPLANATION</a:t>
            </a:r>
          </a:p>
        </p:txBody>
      </p:sp>
      <p:sp>
        <p:nvSpPr>
          <p:cNvPr name="Freeform 3" id="3"/>
          <p:cNvSpPr/>
          <p:nvPr/>
        </p:nvSpPr>
        <p:spPr>
          <a:xfrm flipH="false" flipV="false" rot="0">
            <a:off x="17952755" y="8425709"/>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831554" y="9258300"/>
            <a:ext cx="2716317" cy="1358159"/>
          </a:xfrm>
          <a:custGeom>
            <a:avLst/>
            <a:gdLst/>
            <a:ahLst/>
            <a:cxnLst/>
            <a:rect r="r" b="b" t="t" l="l"/>
            <a:pathLst>
              <a:path h="1358159" w="2716317">
                <a:moveTo>
                  <a:pt x="0" y="0"/>
                </a:moveTo>
                <a:lnTo>
                  <a:pt x="2716318" y="0"/>
                </a:lnTo>
                <a:lnTo>
                  <a:pt x="2716318"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400000">
            <a:off x="-1028700" y="-454347"/>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606723" y="2360291"/>
            <a:ext cx="6845957" cy="2609850"/>
          </a:xfrm>
          <a:prstGeom prst="rect">
            <a:avLst/>
          </a:prstGeom>
        </p:spPr>
        <p:txBody>
          <a:bodyPr anchor="t" rtlCol="false" tIns="0" lIns="0" bIns="0" rIns="0">
            <a:spAutoFit/>
          </a:bodyPr>
          <a:lstStyle/>
          <a:p>
            <a:pPr algn="l">
              <a:lnSpc>
                <a:spcPts val="3599"/>
              </a:lnSpc>
              <a:spcBef>
                <a:spcPct val="0"/>
              </a:spcBef>
            </a:pPr>
            <a:r>
              <a:rPr lang="en-US" b="true" sz="2999" i="true">
                <a:solidFill>
                  <a:srgbClr val="252D37"/>
                </a:solidFill>
                <a:latin typeface="Montserrat Bold Italics"/>
                <a:ea typeface="Montserrat Bold Italics"/>
                <a:cs typeface="Montserrat Bold Italics"/>
                <a:sym typeface="Montserrat Bold Italics"/>
              </a:rPr>
              <a:t>Frames Captured</a:t>
            </a:r>
          </a:p>
          <a:p>
            <a:pPr algn="l">
              <a:lnSpc>
                <a:spcPts val="2879"/>
              </a:lnSpc>
              <a:spcBef>
                <a:spcPct val="0"/>
              </a:spcBef>
            </a:pPr>
            <a:r>
              <a:rPr lang="en-US" sz="2400">
                <a:solidFill>
                  <a:srgbClr val="252D37"/>
                </a:solidFill>
                <a:latin typeface="Montserrat"/>
                <a:ea typeface="Montserrat"/>
                <a:cs typeface="Montserrat"/>
                <a:sym typeface="Montserrat"/>
              </a:rPr>
              <a:t>The workflow starts with capturing frames of real-time video with cv2.VideoCapture(). There is a continuous feed of images from the webcam, which is flipped upside down for a mirror effect, thus making it more intuitive.</a:t>
            </a:r>
          </a:p>
        </p:txBody>
      </p:sp>
      <p:sp>
        <p:nvSpPr>
          <p:cNvPr name="TextBox 7" id="7"/>
          <p:cNvSpPr txBox="true"/>
          <p:nvPr/>
        </p:nvSpPr>
        <p:spPr>
          <a:xfrm rot="0">
            <a:off x="8073465" y="2366486"/>
            <a:ext cx="7370021" cy="2609850"/>
          </a:xfrm>
          <a:prstGeom prst="rect">
            <a:avLst/>
          </a:prstGeom>
        </p:spPr>
        <p:txBody>
          <a:bodyPr anchor="t" rtlCol="false" tIns="0" lIns="0" bIns="0" rIns="0">
            <a:spAutoFit/>
          </a:bodyPr>
          <a:lstStyle/>
          <a:p>
            <a:pPr algn="l">
              <a:lnSpc>
                <a:spcPts val="3599"/>
              </a:lnSpc>
              <a:spcBef>
                <a:spcPct val="0"/>
              </a:spcBef>
            </a:pPr>
            <a:r>
              <a:rPr lang="en-US" b="true" sz="2999" i="true">
                <a:solidFill>
                  <a:srgbClr val="252D37"/>
                </a:solidFill>
                <a:latin typeface="Montserrat Bold Italics"/>
                <a:ea typeface="Montserrat Bold Italics"/>
                <a:cs typeface="Montserrat Bold Italics"/>
                <a:sym typeface="Montserrat Bold Italics"/>
              </a:rPr>
              <a:t>Hand Landmark Detection</a:t>
            </a:r>
          </a:p>
          <a:p>
            <a:pPr algn="l">
              <a:lnSpc>
                <a:spcPts val="2879"/>
              </a:lnSpc>
              <a:spcBef>
                <a:spcPct val="0"/>
              </a:spcBef>
            </a:pPr>
            <a:r>
              <a:rPr lang="en-US" sz="2400">
                <a:solidFill>
                  <a:srgbClr val="252D37"/>
                </a:solidFill>
                <a:latin typeface="Montserrat"/>
                <a:ea typeface="Montserrat"/>
                <a:cs typeface="Montserrat"/>
                <a:sym typeface="Montserrat"/>
              </a:rPr>
              <a:t>Each captured frame is processed through Mediapipe to detect 21 hand landmarks, such as fingertips and joints. These landmarks form the basis for identifying hand gestures. The hand-tracking model of Mediapipe ensures high accuracy and real-time performance.</a:t>
            </a:r>
          </a:p>
        </p:txBody>
      </p:sp>
      <p:sp>
        <p:nvSpPr>
          <p:cNvPr name="TextBox 8" id="8"/>
          <p:cNvSpPr txBox="true"/>
          <p:nvPr/>
        </p:nvSpPr>
        <p:spPr>
          <a:xfrm rot="0">
            <a:off x="606723" y="5301296"/>
            <a:ext cx="7104067" cy="4419600"/>
          </a:xfrm>
          <a:prstGeom prst="rect">
            <a:avLst/>
          </a:prstGeom>
        </p:spPr>
        <p:txBody>
          <a:bodyPr anchor="t" rtlCol="false" tIns="0" lIns="0" bIns="0" rIns="0">
            <a:spAutoFit/>
          </a:bodyPr>
          <a:lstStyle/>
          <a:p>
            <a:pPr algn="l">
              <a:lnSpc>
                <a:spcPts val="3599"/>
              </a:lnSpc>
              <a:spcBef>
                <a:spcPct val="0"/>
              </a:spcBef>
            </a:pPr>
            <a:r>
              <a:rPr lang="en-US" b="true" sz="2999" i="true">
                <a:solidFill>
                  <a:srgbClr val="252D37"/>
                </a:solidFill>
                <a:latin typeface="Montserrat Bold Italics"/>
                <a:ea typeface="Montserrat Bold Italics"/>
                <a:cs typeface="Montserrat Bold Italics"/>
                <a:sym typeface="Montserrat Bold Italics"/>
              </a:rPr>
              <a:t>Gesture recognition</a:t>
            </a:r>
          </a:p>
          <a:p>
            <a:pPr algn="l">
              <a:lnSpc>
                <a:spcPts val="2879"/>
              </a:lnSpc>
              <a:spcBef>
                <a:spcPct val="0"/>
              </a:spcBef>
            </a:pPr>
            <a:r>
              <a:rPr lang="en-US" sz="2400">
                <a:solidFill>
                  <a:srgbClr val="252D37"/>
                </a:solidFill>
                <a:latin typeface="Montserrat"/>
                <a:ea typeface="Montserrat"/>
                <a:cs typeface="Montserrat"/>
                <a:sym typeface="Montserrat"/>
              </a:rPr>
              <a:t>Based on the detected landmarks, the HandRecog class analyzes finger positions and classifies gestures into categories like:</a:t>
            </a:r>
          </a:p>
          <a:p>
            <a:pPr algn="l">
              <a:lnSpc>
                <a:spcPts val="2879"/>
              </a:lnSpc>
              <a:spcBef>
                <a:spcPct val="0"/>
              </a:spcBef>
            </a:pP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PALM: </a:t>
            </a:r>
            <a:r>
              <a:rPr lang="en-US" sz="2400">
                <a:solidFill>
                  <a:srgbClr val="252D37"/>
                </a:solidFill>
                <a:latin typeface="Montserrat"/>
                <a:ea typeface="Montserrat"/>
                <a:cs typeface="Montserrat"/>
                <a:sym typeface="Montserrat"/>
              </a:rPr>
              <a:t>Open hand for clicking.</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FIST: </a:t>
            </a:r>
            <a:r>
              <a:rPr lang="en-US" sz="2400">
                <a:solidFill>
                  <a:srgbClr val="252D37"/>
                </a:solidFill>
                <a:latin typeface="Montserrat"/>
                <a:ea typeface="Montserrat"/>
                <a:cs typeface="Montserrat"/>
                <a:sym typeface="Montserrat"/>
              </a:rPr>
              <a:t>Fist closed for play/pause.</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PINCH:</a:t>
            </a:r>
            <a:r>
              <a:rPr lang="en-US" sz="2400">
                <a:solidFill>
                  <a:srgbClr val="252D37"/>
                </a:solidFill>
                <a:latin typeface="Montserrat"/>
                <a:ea typeface="Montserrat"/>
                <a:cs typeface="Montserrat"/>
                <a:sym typeface="Montserrat"/>
              </a:rPr>
              <a:t> Thumb and index/middle finger of minor and major Hand pinched for volume/brightness control.</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V_GEST:</a:t>
            </a:r>
            <a:r>
              <a:rPr lang="en-US" sz="2400">
                <a:solidFill>
                  <a:srgbClr val="252D37"/>
                </a:solidFill>
                <a:latin typeface="Montserrat"/>
                <a:ea typeface="Montserrat"/>
                <a:cs typeface="Montserrat"/>
                <a:sym typeface="Montserrat"/>
              </a:rPr>
              <a:t> Extend index and middle fingers to move cursor.</a:t>
            </a:r>
          </a:p>
        </p:txBody>
      </p:sp>
      <p:sp>
        <p:nvSpPr>
          <p:cNvPr name="TextBox 9" id="9"/>
          <p:cNvSpPr txBox="true"/>
          <p:nvPr/>
        </p:nvSpPr>
        <p:spPr>
          <a:xfrm rot="0">
            <a:off x="8073465" y="5301296"/>
            <a:ext cx="8647827" cy="4419600"/>
          </a:xfrm>
          <a:prstGeom prst="rect">
            <a:avLst/>
          </a:prstGeom>
        </p:spPr>
        <p:txBody>
          <a:bodyPr anchor="t" rtlCol="false" tIns="0" lIns="0" bIns="0" rIns="0">
            <a:spAutoFit/>
          </a:bodyPr>
          <a:lstStyle/>
          <a:p>
            <a:pPr algn="l">
              <a:lnSpc>
                <a:spcPts val="3599"/>
              </a:lnSpc>
              <a:spcBef>
                <a:spcPct val="0"/>
              </a:spcBef>
            </a:pPr>
            <a:r>
              <a:rPr lang="en-US" b="true" sz="2999" i="true">
                <a:solidFill>
                  <a:srgbClr val="252D37"/>
                </a:solidFill>
                <a:latin typeface="Montserrat Bold Italics"/>
                <a:ea typeface="Montserrat Bold Italics"/>
                <a:cs typeface="Montserrat Bold Italics"/>
                <a:sym typeface="Montserrat Bold Italics"/>
              </a:rPr>
              <a:t>Action Execution</a:t>
            </a:r>
          </a:p>
          <a:p>
            <a:pPr algn="l">
              <a:lnSpc>
                <a:spcPts val="2879"/>
              </a:lnSpc>
              <a:spcBef>
                <a:spcPct val="0"/>
              </a:spcBef>
            </a:pPr>
            <a:r>
              <a:rPr lang="en-US" sz="2400">
                <a:solidFill>
                  <a:srgbClr val="252D37"/>
                </a:solidFill>
                <a:latin typeface="Montserrat"/>
                <a:ea typeface="Montserrat"/>
                <a:cs typeface="Montserrat"/>
                <a:sym typeface="Montserrat"/>
              </a:rPr>
              <a:t>The Controller class maps every recognized gesture to a corresponding action:</a:t>
            </a:r>
          </a:p>
          <a:p>
            <a:pPr algn="l">
              <a:lnSpc>
                <a:spcPts val="2879"/>
              </a:lnSpc>
              <a:spcBef>
                <a:spcPct val="0"/>
              </a:spcBef>
            </a:pP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Move Cursor:</a:t>
            </a:r>
            <a:r>
              <a:rPr lang="en-US" sz="2400">
                <a:solidFill>
                  <a:srgbClr val="252D37"/>
                </a:solidFill>
                <a:latin typeface="Montserrat"/>
                <a:ea typeface="Montserrat"/>
                <a:cs typeface="Montserrat"/>
                <a:sym typeface="Montserrat"/>
              </a:rPr>
              <a:t> Moves the mouse based on hand position.</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Volume Adjustment:</a:t>
            </a:r>
            <a:r>
              <a:rPr lang="en-US" sz="2400">
                <a:solidFill>
                  <a:srgbClr val="252D37"/>
                </a:solidFill>
                <a:latin typeface="Montserrat"/>
                <a:ea typeface="Montserrat"/>
                <a:cs typeface="Montserrat"/>
                <a:sym typeface="Montserrat"/>
              </a:rPr>
              <a:t> The volume up or down using pinch motions.</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Change Brightness:</a:t>
            </a:r>
            <a:r>
              <a:rPr lang="en-US" sz="2400">
                <a:solidFill>
                  <a:srgbClr val="252D37"/>
                </a:solidFill>
                <a:latin typeface="Montserrat"/>
                <a:ea typeface="Montserrat"/>
                <a:cs typeface="Montserrat"/>
                <a:sym typeface="Montserrat"/>
              </a:rPr>
              <a:t> Modifies screen brightness dynamically.</a:t>
            </a:r>
          </a:p>
          <a:p>
            <a:pPr algn="l" marL="518160" indent="-259080" lvl="1">
              <a:lnSpc>
                <a:spcPts val="2879"/>
              </a:lnSpc>
              <a:buFont typeface="Arial"/>
              <a:buChar char="•"/>
            </a:pPr>
            <a:r>
              <a:rPr lang="en-US" b="true" sz="2400">
                <a:solidFill>
                  <a:srgbClr val="252D37"/>
                </a:solidFill>
                <a:latin typeface="Montserrat Bold"/>
                <a:ea typeface="Montserrat Bold"/>
                <a:cs typeface="Montserrat Bold"/>
                <a:sym typeface="Montserrat Bold"/>
              </a:rPr>
              <a:t>Click Actions:</a:t>
            </a:r>
            <a:r>
              <a:rPr lang="en-US" sz="2400">
                <a:solidFill>
                  <a:srgbClr val="252D37"/>
                </a:solidFill>
                <a:latin typeface="Montserrat"/>
                <a:ea typeface="Montserrat"/>
                <a:cs typeface="Montserrat"/>
                <a:sym typeface="Montserrat"/>
              </a:rPr>
              <a:t> Activates to simulate mouse clicks, an open palm is found.</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1028700" y="784065"/>
            <a:ext cx="14601505" cy="736920"/>
          </a:xfrm>
          <a:prstGeom prst="rect">
            <a:avLst/>
          </a:prstGeom>
        </p:spPr>
        <p:txBody>
          <a:bodyPr anchor="t" rtlCol="false" tIns="0" lIns="0" bIns="0" rIns="0">
            <a:spAutoFit/>
          </a:bodyPr>
          <a:lstStyle/>
          <a:p>
            <a:pPr algn="ctr">
              <a:lnSpc>
                <a:spcPts val="5181"/>
              </a:lnSpc>
            </a:pPr>
            <a:r>
              <a:rPr lang="en-US" b="true" sz="6477">
                <a:solidFill>
                  <a:srgbClr val="252D37"/>
                </a:solidFill>
                <a:latin typeface="Montserrat Bold"/>
                <a:ea typeface="Montserrat Bold"/>
                <a:cs typeface="Montserrat Bold"/>
                <a:sym typeface="Montserrat Bold"/>
              </a:rPr>
              <a:t> IMPLEMENTATION AND CODING</a:t>
            </a:r>
          </a:p>
        </p:txBody>
      </p:sp>
      <p:sp>
        <p:nvSpPr>
          <p:cNvPr name="Freeform 3" id="3"/>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28700" y="9258300"/>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601064" y="-358134"/>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028700" y="1653055"/>
            <a:ext cx="14867529" cy="7406501"/>
          </a:xfrm>
          <a:prstGeom prst="rect">
            <a:avLst/>
          </a:prstGeom>
        </p:spPr>
        <p:txBody>
          <a:bodyPr anchor="t" rtlCol="false" tIns="0" lIns="0" bIns="0" rIns="0">
            <a:spAutoFit/>
          </a:bodyPr>
          <a:lstStyle/>
          <a:p>
            <a:pPr algn="l" marL="762228" indent="-381114" lvl="1">
              <a:lnSpc>
                <a:spcPts val="4942"/>
              </a:lnSpc>
              <a:buFont typeface="Arial"/>
              <a:buChar char="•"/>
            </a:pPr>
            <a:r>
              <a:rPr lang="en-US" sz="3530">
                <a:solidFill>
                  <a:srgbClr val="252D37"/>
                </a:solidFill>
                <a:latin typeface="Montserrat"/>
                <a:ea typeface="Montserrat"/>
                <a:cs typeface="Montserrat"/>
                <a:sym typeface="Montserrat"/>
              </a:rPr>
              <a:t>This Python program implements a hand gesture recognition system using </a:t>
            </a:r>
            <a:r>
              <a:rPr lang="en-US" b="true" sz="3530">
                <a:solidFill>
                  <a:srgbClr val="252D37"/>
                </a:solidFill>
                <a:latin typeface="Montserrat Bold"/>
                <a:ea typeface="Montserrat Bold"/>
                <a:cs typeface="Montserrat Bold"/>
                <a:sym typeface="Montserrat Bold"/>
              </a:rPr>
              <a:t>MediaPipe</a:t>
            </a:r>
            <a:r>
              <a:rPr lang="en-US" sz="3530">
                <a:solidFill>
                  <a:srgbClr val="252D37"/>
                </a:solidFill>
                <a:latin typeface="Montserrat"/>
                <a:ea typeface="Montserrat"/>
                <a:cs typeface="Montserrat"/>
                <a:sym typeface="Montserrat"/>
              </a:rPr>
              <a:t>, </a:t>
            </a:r>
            <a:r>
              <a:rPr lang="en-US" b="true" sz="3530">
                <a:solidFill>
                  <a:srgbClr val="252D37"/>
                </a:solidFill>
                <a:latin typeface="Montserrat Bold"/>
                <a:ea typeface="Montserrat Bold"/>
                <a:cs typeface="Montserrat Bold"/>
                <a:sym typeface="Montserrat Bold"/>
              </a:rPr>
              <a:t>OpenCV</a:t>
            </a:r>
            <a:r>
              <a:rPr lang="en-US" sz="3530">
                <a:solidFill>
                  <a:srgbClr val="252D37"/>
                </a:solidFill>
                <a:latin typeface="Montserrat"/>
                <a:ea typeface="Montserrat"/>
                <a:cs typeface="Montserrat"/>
                <a:sym typeface="Montserrat"/>
              </a:rPr>
              <a:t>, and additional libraries. </a:t>
            </a:r>
          </a:p>
          <a:p>
            <a:pPr algn="l">
              <a:lnSpc>
                <a:spcPts val="4942"/>
              </a:lnSpc>
            </a:pPr>
          </a:p>
          <a:p>
            <a:pPr algn="l" marL="762228" indent="-381114" lvl="1">
              <a:lnSpc>
                <a:spcPts val="4942"/>
              </a:lnSpc>
              <a:buFont typeface="Arial"/>
              <a:buChar char="•"/>
            </a:pPr>
            <a:r>
              <a:rPr lang="en-US" sz="3530">
                <a:solidFill>
                  <a:srgbClr val="252D37"/>
                </a:solidFill>
                <a:latin typeface="Montserrat"/>
                <a:ea typeface="Montserrat"/>
                <a:cs typeface="Montserrat"/>
                <a:sym typeface="Montserrat"/>
              </a:rPr>
              <a:t>The system captures hand gestures through a webcam and performs various tasks such as </a:t>
            </a:r>
            <a:r>
              <a:rPr lang="en-US" sz="3530" i="true">
                <a:solidFill>
                  <a:srgbClr val="252D37"/>
                </a:solidFill>
                <a:latin typeface="Montserrat Italics"/>
                <a:ea typeface="Montserrat Italics"/>
                <a:cs typeface="Montserrat Italics"/>
                <a:sym typeface="Montserrat Italics"/>
              </a:rPr>
              <a:t>cursor movement, volume control, brightness adjustment, and clicking</a:t>
            </a:r>
            <a:r>
              <a:rPr lang="en-US" sz="3530">
                <a:solidFill>
                  <a:srgbClr val="252D37"/>
                </a:solidFill>
                <a:latin typeface="Montserrat"/>
                <a:ea typeface="Montserrat"/>
                <a:cs typeface="Montserrat"/>
                <a:sym typeface="Montserrat"/>
              </a:rPr>
              <a:t>. </a:t>
            </a:r>
          </a:p>
          <a:p>
            <a:pPr algn="l">
              <a:lnSpc>
                <a:spcPts val="4942"/>
              </a:lnSpc>
            </a:pPr>
          </a:p>
          <a:p>
            <a:pPr algn="l" marL="762228" indent="-381114" lvl="1">
              <a:lnSpc>
                <a:spcPts val="4942"/>
              </a:lnSpc>
              <a:buFont typeface="Arial"/>
              <a:buChar char="•"/>
            </a:pPr>
            <a:r>
              <a:rPr lang="en-US" sz="3530">
                <a:solidFill>
                  <a:srgbClr val="252D37"/>
                </a:solidFill>
                <a:latin typeface="Montserrat"/>
                <a:ea typeface="Montserrat"/>
                <a:cs typeface="Montserrat"/>
                <a:sym typeface="Montserrat"/>
              </a:rPr>
              <a:t>Each gesture corresponds to a predefined action, such as "</a:t>
            </a:r>
            <a:r>
              <a:rPr lang="en-US" b="true" sz="3530">
                <a:solidFill>
                  <a:srgbClr val="252D37"/>
                </a:solidFill>
                <a:latin typeface="Montserrat Bold"/>
                <a:ea typeface="Montserrat Bold"/>
                <a:cs typeface="Montserrat Bold"/>
                <a:sym typeface="Montserrat Bold"/>
              </a:rPr>
              <a:t>pinch</a:t>
            </a:r>
            <a:r>
              <a:rPr lang="en-US" sz="3530">
                <a:solidFill>
                  <a:srgbClr val="252D37"/>
                </a:solidFill>
                <a:latin typeface="Montserrat"/>
                <a:ea typeface="Montserrat"/>
                <a:cs typeface="Montserrat"/>
                <a:sym typeface="Montserrat"/>
              </a:rPr>
              <a:t>" for volume/brightness and "</a:t>
            </a:r>
            <a:r>
              <a:rPr lang="en-US" b="true" sz="3530">
                <a:solidFill>
                  <a:srgbClr val="252D37"/>
                </a:solidFill>
                <a:latin typeface="Montserrat Bold"/>
                <a:ea typeface="Montserrat Bold"/>
                <a:cs typeface="Montserrat Bold"/>
                <a:sym typeface="Montserrat Bold"/>
              </a:rPr>
              <a:t>V</a:t>
            </a:r>
            <a:r>
              <a:rPr lang="en-US" sz="3530">
                <a:solidFill>
                  <a:srgbClr val="252D37"/>
                </a:solidFill>
                <a:latin typeface="Montserrat"/>
                <a:ea typeface="Montserrat"/>
                <a:cs typeface="Montserrat"/>
                <a:sym typeface="Montserrat"/>
              </a:rPr>
              <a:t>" for cursor control.</a:t>
            </a:r>
          </a:p>
          <a:p>
            <a:pPr algn="l">
              <a:lnSpc>
                <a:spcPts val="4942"/>
              </a:lnSpc>
            </a:pPr>
          </a:p>
          <a:p>
            <a:pPr algn="l" marL="762228" indent="-381114" lvl="1">
              <a:lnSpc>
                <a:spcPts val="4942"/>
              </a:lnSpc>
              <a:buFont typeface="Arial"/>
              <a:buChar char="•"/>
            </a:pPr>
            <a:r>
              <a:rPr lang="en-US" sz="3530">
                <a:solidFill>
                  <a:srgbClr val="252D37"/>
                </a:solidFill>
                <a:latin typeface="Montserrat"/>
                <a:ea typeface="Montserrat"/>
                <a:cs typeface="Montserrat"/>
                <a:sym typeface="Montserrat"/>
              </a:rPr>
              <a:t> It provides a </a:t>
            </a:r>
            <a:r>
              <a:rPr lang="en-US" b="true" sz="3530">
                <a:solidFill>
                  <a:srgbClr val="252D37"/>
                </a:solidFill>
                <a:latin typeface="Montserrat Bold"/>
                <a:ea typeface="Montserrat Bold"/>
                <a:cs typeface="Montserrat Bold"/>
                <a:sym typeface="Montserrat Bold"/>
              </a:rPr>
              <a:t>hands-free</a:t>
            </a:r>
            <a:r>
              <a:rPr lang="en-US" sz="3530">
                <a:solidFill>
                  <a:srgbClr val="252D37"/>
                </a:solidFill>
                <a:latin typeface="Montserrat"/>
                <a:ea typeface="Montserrat"/>
                <a:cs typeface="Montserrat"/>
                <a:sym typeface="Montserrat"/>
              </a:rPr>
              <a:t> interface for interacting with a computer</a:t>
            </a:r>
          </a:p>
        </p:txBody>
      </p:sp>
    </p:spTree>
  </p:cSld>
  <p:clrMapOvr>
    <a:masterClrMapping/>
  </p:clrMapOvr>
</p:sld>
</file>

<file path=ppt/slides/slide23.xml><?xml version="1.0" encoding="utf-8"?>
<p:sld xmlns:p="http://schemas.openxmlformats.org/presentationml/2006/main" xmlns:a="http://schemas.openxmlformats.org/drawingml/2006/main">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6082595" y="419100"/>
            <a:ext cx="6122811" cy="1219200"/>
          </a:xfrm>
          <a:prstGeom prst="rect">
            <a:avLst/>
          </a:prstGeom>
        </p:spPr>
        <p:txBody>
          <a:bodyPr anchor="t" rtlCol="false" tIns="0" lIns="0" bIns="0" rIns="0">
            <a:spAutoFit/>
          </a:bodyPr>
          <a:lstStyle/>
          <a:p>
            <a:pPr algn="l" marL="0" indent="0" lvl="0">
              <a:lnSpc>
                <a:spcPts val="9600"/>
              </a:lnSpc>
              <a:spcBef>
                <a:spcPct val="0"/>
              </a:spcBef>
            </a:pPr>
            <a:r>
              <a:rPr lang="en-US" b="true" sz="8000">
                <a:solidFill>
                  <a:srgbClr val="3D3D3D"/>
                </a:solidFill>
                <a:latin typeface="Montserrat Bold"/>
                <a:ea typeface="Montserrat Bold"/>
                <a:cs typeface="Montserrat Bold"/>
                <a:sym typeface="Montserrat Bold"/>
              </a:rPr>
              <a:t>Code</a:t>
            </a:r>
          </a:p>
        </p:txBody>
      </p:sp>
      <p:sp>
        <p:nvSpPr>
          <p:cNvPr name="TextBox 3" id="3"/>
          <p:cNvSpPr txBox="true"/>
          <p:nvPr/>
        </p:nvSpPr>
        <p:spPr>
          <a:xfrm rot="0">
            <a:off x="1028700" y="1851660"/>
            <a:ext cx="14062833" cy="7406640"/>
          </a:xfrm>
          <a:prstGeom prst="rect">
            <a:avLst/>
          </a:prstGeom>
        </p:spPr>
        <p:txBody>
          <a:bodyPr anchor="t" rtlCol="false" tIns="0" lIns="0" bIns="0" rIns="0">
            <a:spAutoFit/>
          </a:bodyPr>
          <a:lstStyle/>
          <a:p>
            <a:pPr algn="just">
              <a:lnSpc>
                <a:spcPts val="3449"/>
              </a:lnSpc>
            </a:pPr>
            <a:r>
              <a:rPr lang="en-US" b="true" sz="2299" spc="9">
                <a:solidFill>
                  <a:srgbClr val="3D3D3D"/>
                </a:solidFill>
                <a:latin typeface="Montserrat Bold"/>
                <a:ea typeface="Montserrat Bold"/>
                <a:cs typeface="Montserrat Bold"/>
                <a:sym typeface="Montserrat Bold"/>
              </a:rPr>
              <a:t>1). Importing dependencies</a:t>
            </a:r>
          </a:p>
          <a:p>
            <a:pPr algn="just">
              <a:lnSpc>
                <a:spcPts val="3149"/>
              </a:lnSpc>
            </a:pPr>
            <a:r>
              <a:rPr lang="en-US" sz="2099" spc="8">
                <a:solidFill>
                  <a:srgbClr val="3D3D3D"/>
                </a:solidFill>
                <a:latin typeface="Montserrat"/>
                <a:ea typeface="Montserrat"/>
                <a:cs typeface="Montserrat"/>
                <a:sym typeface="Montserrat"/>
              </a:rPr>
              <a:t>i</a:t>
            </a:r>
            <a:r>
              <a:rPr lang="en-US" b="true" sz="2099" spc="8">
                <a:solidFill>
                  <a:srgbClr val="3D3D3D"/>
                </a:solidFill>
                <a:latin typeface="Montserrat Bold"/>
                <a:ea typeface="Montserrat Bold"/>
                <a:cs typeface="Montserrat Bold"/>
                <a:sym typeface="Montserrat Bold"/>
              </a:rPr>
              <a:t>mport cv2</a:t>
            </a:r>
          </a:p>
          <a:p>
            <a:pPr algn="just">
              <a:lnSpc>
                <a:spcPts val="3149"/>
              </a:lnSpc>
            </a:pPr>
            <a:r>
              <a:rPr lang="en-US" b="true" sz="2099" spc="8">
                <a:solidFill>
                  <a:srgbClr val="3D3D3D"/>
                </a:solidFill>
                <a:latin typeface="Montserrat Bold"/>
                <a:ea typeface="Montserrat Bold"/>
                <a:cs typeface="Montserrat Bold"/>
                <a:sym typeface="Montserrat Bold"/>
              </a:rPr>
              <a:t>import mediapipe as mp</a:t>
            </a:r>
          </a:p>
          <a:p>
            <a:pPr algn="just">
              <a:lnSpc>
                <a:spcPts val="3149"/>
              </a:lnSpc>
            </a:pPr>
            <a:r>
              <a:rPr lang="en-US" b="true" sz="2099" spc="8">
                <a:solidFill>
                  <a:srgbClr val="3D3D3D"/>
                </a:solidFill>
                <a:latin typeface="Montserrat Bold"/>
                <a:ea typeface="Montserrat Bold"/>
                <a:cs typeface="Montserrat Bold"/>
                <a:sym typeface="Montserrat Bold"/>
              </a:rPr>
              <a:t>import pyautogui</a:t>
            </a:r>
          </a:p>
          <a:p>
            <a:pPr algn="just">
              <a:lnSpc>
                <a:spcPts val="3149"/>
              </a:lnSpc>
            </a:pPr>
            <a:r>
              <a:rPr lang="en-US" b="true" sz="2099" spc="8">
                <a:solidFill>
                  <a:srgbClr val="3D3D3D"/>
                </a:solidFill>
                <a:latin typeface="Montserrat Bold"/>
                <a:ea typeface="Montserrat Bold"/>
                <a:cs typeface="Montserrat Bold"/>
                <a:sym typeface="Montserrat Bold"/>
              </a:rPr>
              <a:t>import math</a:t>
            </a:r>
          </a:p>
          <a:p>
            <a:pPr algn="just">
              <a:lnSpc>
                <a:spcPts val="3149"/>
              </a:lnSpc>
            </a:pPr>
            <a:r>
              <a:rPr lang="en-US" b="true" sz="2099" spc="8">
                <a:solidFill>
                  <a:srgbClr val="3D3D3D"/>
                </a:solidFill>
                <a:latin typeface="Montserrat Bold"/>
                <a:ea typeface="Montserrat Bold"/>
                <a:cs typeface="Montserrat Bold"/>
                <a:sym typeface="Montserrat Bold"/>
              </a:rPr>
              <a:t>from enum import IntEnum</a:t>
            </a:r>
          </a:p>
          <a:p>
            <a:pPr algn="just">
              <a:lnSpc>
                <a:spcPts val="3149"/>
              </a:lnSpc>
            </a:pPr>
            <a:r>
              <a:rPr lang="en-US" b="true" sz="2099" spc="8">
                <a:solidFill>
                  <a:srgbClr val="3D3D3D"/>
                </a:solidFill>
                <a:latin typeface="Montserrat Bold"/>
                <a:ea typeface="Montserrat Bold"/>
                <a:cs typeface="Montserrat Bold"/>
                <a:sym typeface="Montserrat Bold"/>
              </a:rPr>
              <a:t>from ctypes import cast, POINTER</a:t>
            </a:r>
          </a:p>
          <a:p>
            <a:pPr algn="just">
              <a:lnSpc>
                <a:spcPts val="3149"/>
              </a:lnSpc>
            </a:pPr>
            <a:r>
              <a:rPr lang="en-US" b="true" sz="2099" spc="8">
                <a:solidFill>
                  <a:srgbClr val="3D3D3D"/>
                </a:solidFill>
                <a:latin typeface="Montserrat Bold"/>
                <a:ea typeface="Montserrat Bold"/>
                <a:cs typeface="Montserrat Bold"/>
                <a:sym typeface="Montserrat Bold"/>
              </a:rPr>
              <a:t>from comtypes import CLSCTX_ALL</a:t>
            </a:r>
          </a:p>
          <a:p>
            <a:pPr algn="just">
              <a:lnSpc>
                <a:spcPts val="3149"/>
              </a:lnSpc>
            </a:pPr>
            <a:r>
              <a:rPr lang="en-US" b="true" sz="2099" spc="8">
                <a:solidFill>
                  <a:srgbClr val="3D3D3D"/>
                </a:solidFill>
                <a:latin typeface="Montserrat Bold"/>
                <a:ea typeface="Montserrat Bold"/>
                <a:cs typeface="Montserrat Bold"/>
                <a:sym typeface="Montserrat Bold"/>
              </a:rPr>
              <a:t>from pycaw.pycaw import AudioUtilities, IAudioEndpointVolume</a:t>
            </a:r>
          </a:p>
          <a:p>
            <a:pPr algn="just">
              <a:lnSpc>
                <a:spcPts val="3149"/>
              </a:lnSpc>
            </a:pPr>
            <a:r>
              <a:rPr lang="en-US" b="true" sz="2099" spc="8">
                <a:solidFill>
                  <a:srgbClr val="3D3D3D"/>
                </a:solidFill>
                <a:latin typeface="Montserrat Bold"/>
                <a:ea typeface="Montserrat Bold"/>
                <a:cs typeface="Montserrat Bold"/>
                <a:sym typeface="Montserrat Bold"/>
              </a:rPr>
              <a:t>import screen_brightness_control as sbcontrol</a:t>
            </a:r>
          </a:p>
          <a:p>
            <a:pPr algn="just">
              <a:lnSpc>
                <a:spcPts val="3149"/>
              </a:lnSpc>
            </a:pPr>
          </a:p>
          <a:p>
            <a:pPr algn="just" marL="453388" indent="-226694" lvl="1">
              <a:lnSpc>
                <a:spcPts val="3149"/>
              </a:lnSpc>
              <a:buFont typeface="Arial"/>
              <a:buChar char="•"/>
            </a:pPr>
            <a:r>
              <a:rPr lang="en-US" b="true" sz="2099" spc="8">
                <a:solidFill>
                  <a:srgbClr val="3D3D3D"/>
                </a:solidFill>
                <a:latin typeface="Montserrat Bold"/>
                <a:ea typeface="Montserrat Bold"/>
                <a:cs typeface="Montserrat Bold"/>
                <a:sym typeface="Montserrat Bold"/>
              </a:rPr>
              <a:t>cv2 (OpenCV): Handles webcam input and image processing.</a:t>
            </a:r>
          </a:p>
          <a:p>
            <a:pPr algn="just" marL="453388" indent="-226694" lvl="1">
              <a:lnSpc>
                <a:spcPts val="3149"/>
              </a:lnSpc>
              <a:buFont typeface="Arial"/>
              <a:buChar char="•"/>
            </a:pPr>
            <a:r>
              <a:rPr lang="en-US" b="true" sz="2099" spc="8">
                <a:solidFill>
                  <a:srgbClr val="3D3D3D"/>
                </a:solidFill>
                <a:latin typeface="Montserrat Bold"/>
                <a:ea typeface="Montserrat Bold"/>
                <a:cs typeface="Montserrat Bold"/>
                <a:sym typeface="Montserrat Bold"/>
              </a:rPr>
              <a:t>mediapipe: Tracks hand landmarks and connections.</a:t>
            </a:r>
          </a:p>
          <a:p>
            <a:pPr algn="just" marL="453388" indent="-226694" lvl="1">
              <a:lnSpc>
                <a:spcPts val="3149"/>
              </a:lnSpc>
              <a:buFont typeface="Arial"/>
              <a:buChar char="•"/>
            </a:pPr>
            <a:r>
              <a:rPr lang="en-US" b="true" sz="2099" spc="8">
                <a:solidFill>
                  <a:srgbClr val="3D3D3D"/>
                </a:solidFill>
                <a:latin typeface="Montserrat Bold"/>
                <a:ea typeface="Montserrat Bold"/>
                <a:cs typeface="Montserrat Bold"/>
                <a:sym typeface="Montserrat Bold"/>
              </a:rPr>
              <a:t>pyautogui: Controls mouse actions (cursor movement and clicks).</a:t>
            </a:r>
          </a:p>
          <a:p>
            <a:pPr algn="just" marL="453388" indent="-226694" lvl="1">
              <a:lnSpc>
                <a:spcPts val="3149"/>
              </a:lnSpc>
              <a:buFont typeface="Arial"/>
              <a:buChar char="•"/>
            </a:pPr>
            <a:r>
              <a:rPr lang="en-US" b="true" sz="2099" spc="8">
                <a:solidFill>
                  <a:srgbClr val="3D3D3D"/>
                </a:solidFill>
                <a:latin typeface="Montserrat Bold"/>
                <a:ea typeface="Montserrat Bold"/>
                <a:cs typeface="Montserrat Bold"/>
                <a:sym typeface="Montserrat Bold"/>
              </a:rPr>
              <a:t>math: Performs mathematical calculations like distance between points.</a:t>
            </a:r>
          </a:p>
          <a:p>
            <a:pPr algn="just" marL="453388" indent="-226694" lvl="1">
              <a:lnSpc>
                <a:spcPts val="3149"/>
              </a:lnSpc>
              <a:buFont typeface="Arial"/>
              <a:buChar char="•"/>
            </a:pPr>
            <a:r>
              <a:rPr lang="en-US" b="true" sz="2099" spc="8">
                <a:solidFill>
                  <a:srgbClr val="3D3D3D"/>
                </a:solidFill>
                <a:latin typeface="Montserrat Bold"/>
                <a:ea typeface="Montserrat Bold"/>
                <a:cs typeface="Montserrat Bold"/>
                <a:sym typeface="Montserrat Bold"/>
              </a:rPr>
              <a:t>IntEnum: Simplifies gesture classification with labeled enums.</a:t>
            </a:r>
          </a:p>
          <a:p>
            <a:pPr algn="just" marL="453388" indent="-226694" lvl="1">
              <a:lnSpc>
                <a:spcPts val="3149"/>
              </a:lnSpc>
              <a:buFont typeface="Arial"/>
              <a:buChar char="•"/>
            </a:pPr>
            <a:r>
              <a:rPr lang="en-US" b="true" sz="2099" spc="8">
                <a:solidFill>
                  <a:srgbClr val="3D3D3D"/>
                </a:solidFill>
                <a:latin typeface="Montserrat Bold"/>
                <a:ea typeface="Montserrat Bold"/>
                <a:cs typeface="Montserrat Bold"/>
                <a:sym typeface="Montserrat Bold"/>
              </a:rPr>
              <a:t>pycaw.pycaw: Controls audio settings such as system volume.</a:t>
            </a:r>
          </a:p>
          <a:p>
            <a:pPr algn="just" marL="453388" indent="-226694" lvl="1">
              <a:lnSpc>
                <a:spcPts val="3149"/>
              </a:lnSpc>
              <a:buFont typeface="Arial"/>
              <a:buChar char="•"/>
            </a:pPr>
            <a:r>
              <a:rPr lang="en-US" b="true" sz="2099" spc="8">
                <a:solidFill>
                  <a:srgbClr val="3D3D3D"/>
                </a:solidFill>
                <a:latin typeface="Montserrat Bold"/>
                <a:ea typeface="Montserrat Bold"/>
                <a:cs typeface="Montserrat Bold"/>
                <a:sym typeface="Montserrat Bold"/>
              </a:rPr>
              <a:t>screen_brightness_control: Adjusts screen brightness programmatically.</a:t>
            </a:r>
          </a:p>
          <a:p>
            <a:pPr algn="just">
              <a:lnSpc>
                <a:spcPts val="2849"/>
              </a:lnSpc>
              <a:spcBef>
                <a:spcPct val="0"/>
              </a:spcBef>
            </a:pPr>
          </a:p>
        </p:txBody>
      </p:sp>
    </p:spTree>
  </p:cSld>
  <p:clrMapOvr>
    <a:masterClrMapping/>
  </p:clrMapOvr>
</p:sld>
</file>

<file path=ppt/slides/slide24.xml><?xml version="1.0" encoding="utf-8"?>
<p:sld xmlns:p="http://schemas.openxmlformats.org/presentationml/2006/main" xmlns:a="http://schemas.openxmlformats.org/drawingml/2006/main">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6082595" y="893445"/>
            <a:ext cx="6122811" cy="1219200"/>
          </a:xfrm>
          <a:prstGeom prst="rect">
            <a:avLst/>
          </a:prstGeom>
        </p:spPr>
        <p:txBody>
          <a:bodyPr anchor="t" rtlCol="false" tIns="0" lIns="0" bIns="0" rIns="0">
            <a:spAutoFit/>
          </a:bodyPr>
          <a:lstStyle/>
          <a:p>
            <a:pPr algn="l" marL="0" indent="0" lvl="0">
              <a:lnSpc>
                <a:spcPts val="9600"/>
              </a:lnSpc>
              <a:spcBef>
                <a:spcPct val="0"/>
              </a:spcBef>
            </a:pPr>
            <a:r>
              <a:rPr lang="en-US" b="true" sz="8000">
                <a:solidFill>
                  <a:srgbClr val="3D3D3D"/>
                </a:solidFill>
                <a:latin typeface="Montserrat Bold"/>
                <a:ea typeface="Montserrat Bold"/>
                <a:cs typeface="Montserrat Bold"/>
                <a:sym typeface="Montserrat Bold"/>
              </a:rPr>
              <a:t>Code</a:t>
            </a:r>
          </a:p>
        </p:txBody>
      </p:sp>
      <p:sp>
        <p:nvSpPr>
          <p:cNvPr name="TextBox 3" id="3"/>
          <p:cNvSpPr txBox="true"/>
          <p:nvPr/>
        </p:nvSpPr>
        <p:spPr>
          <a:xfrm rot="0">
            <a:off x="1440181" y="2045970"/>
            <a:ext cx="14062833" cy="7694295"/>
          </a:xfrm>
          <a:prstGeom prst="rect">
            <a:avLst/>
          </a:prstGeom>
        </p:spPr>
        <p:txBody>
          <a:bodyPr anchor="t" rtlCol="false" tIns="0" lIns="0" bIns="0" rIns="0">
            <a:spAutoFit/>
          </a:bodyPr>
          <a:lstStyle/>
          <a:p>
            <a:pPr algn="just">
              <a:lnSpc>
                <a:spcPts val="3449"/>
              </a:lnSpc>
            </a:pPr>
            <a:r>
              <a:rPr lang="en-US" b="true" sz="2299" spc="9">
                <a:solidFill>
                  <a:srgbClr val="3D3D3D"/>
                </a:solidFill>
                <a:latin typeface="Montserrat Bold"/>
                <a:ea typeface="Montserrat Bold"/>
                <a:cs typeface="Montserrat Bold"/>
                <a:sym typeface="Montserrat Bold"/>
              </a:rPr>
              <a:t>2. Gesture and Hand Label Enum Classes</a:t>
            </a:r>
          </a:p>
          <a:p>
            <a:pPr algn="just">
              <a:lnSpc>
                <a:spcPts val="3449"/>
              </a:lnSpc>
            </a:pPr>
            <a:r>
              <a:rPr lang="en-US" b="true" sz="2299" spc="9">
                <a:solidFill>
                  <a:srgbClr val="3D3D3D"/>
                </a:solidFill>
                <a:latin typeface="Montserrat Bold"/>
                <a:ea typeface="Montserrat Bold"/>
                <a:cs typeface="Montserrat Bold"/>
                <a:sym typeface="Montserrat Bold"/>
              </a:rPr>
              <a:t>class Gest(IntEnum):</a:t>
            </a:r>
          </a:p>
          <a:p>
            <a:pPr algn="just">
              <a:lnSpc>
                <a:spcPts val="3449"/>
              </a:lnSpc>
            </a:pPr>
            <a:r>
              <a:rPr lang="en-US" b="true" sz="2299" spc="9">
                <a:solidFill>
                  <a:srgbClr val="3D3D3D"/>
                </a:solidFill>
                <a:latin typeface="Montserrat Bold"/>
                <a:ea typeface="Montserrat Bold"/>
                <a:cs typeface="Montserrat Bold"/>
                <a:sym typeface="Montserrat Bold"/>
              </a:rPr>
              <a:t>    PALM = 0</a:t>
            </a:r>
          </a:p>
          <a:p>
            <a:pPr algn="just">
              <a:lnSpc>
                <a:spcPts val="3449"/>
              </a:lnSpc>
            </a:pPr>
            <a:r>
              <a:rPr lang="en-US" b="true" sz="2299" spc="9">
                <a:solidFill>
                  <a:srgbClr val="3D3D3D"/>
                </a:solidFill>
                <a:latin typeface="Montserrat Bold"/>
                <a:ea typeface="Montserrat Bold"/>
                <a:cs typeface="Montserrat Bold"/>
                <a:sym typeface="Montserrat Bold"/>
              </a:rPr>
              <a:t>    FIST = 1</a:t>
            </a:r>
          </a:p>
          <a:p>
            <a:pPr algn="just">
              <a:lnSpc>
                <a:spcPts val="3449"/>
              </a:lnSpc>
            </a:pPr>
            <a:r>
              <a:rPr lang="en-US" b="true" sz="2299" spc="9">
                <a:solidFill>
                  <a:srgbClr val="3D3D3D"/>
                </a:solidFill>
                <a:latin typeface="Montserrat Bold"/>
                <a:ea typeface="Montserrat Bold"/>
                <a:cs typeface="Montserrat Bold"/>
                <a:sym typeface="Montserrat Bold"/>
              </a:rPr>
              <a:t>    PINCH_MAJOR = 2</a:t>
            </a:r>
          </a:p>
          <a:p>
            <a:pPr algn="just">
              <a:lnSpc>
                <a:spcPts val="3449"/>
              </a:lnSpc>
            </a:pPr>
            <a:r>
              <a:rPr lang="en-US" b="true" sz="2299" spc="9">
                <a:solidFill>
                  <a:srgbClr val="3D3D3D"/>
                </a:solidFill>
                <a:latin typeface="Montserrat Bold"/>
                <a:ea typeface="Montserrat Bold"/>
                <a:cs typeface="Montserrat Bold"/>
                <a:sym typeface="Montserrat Bold"/>
              </a:rPr>
              <a:t>    PINCH_MINOR = 3</a:t>
            </a:r>
          </a:p>
          <a:p>
            <a:pPr algn="just">
              <a:lnSpc>
                <a:spcPts val="3449"/>
              </a:lnSpc>
            </a:pPr>
            <a:r>
              <a:rPr lang="en-US" b="true" sz="2299" spc="9">
                <a:solidFill>
                  <a:srgbClr val="3D3D3D"/>
                </a:solidFill>
                <a:latin typeface="Montserrat Bold"/>
                <a:ea typeface="Montserrat Bold"/>
                <a:cs typeface="Montserrat Bold"/>
                <a:sym typeface="Montserrat Bold"/>
              </a:rPr>
              <a:t>    V_GEST = 4</a:t>
            </a:r>
          </a:p>
          <a:p>
            <a:pPr algn="just">
              <a:lnSpc>
                <a:spcPts val="3449"/>
              </a:lnSpc>
            </a:pPr>
          </a:p>
          <a:p>
            <a:pPr algn="just">
              <a:lnSpc>
                <a:spcPts val="3449"/>
              </a:lnSpc>
            </a:pPr>
            <a:r>
              <a:rPr lang="en-US" b="true" sz="2299" spc="9">
                <a:solidFill>
                  <a:srgbClr val="3D3D3D"/>
                </a:solidFill>
                <a:latin typeface="Montserrat Bold"/>
                <a:ea typeface="Montserrat Bold"/>
                <a:cs typeface="Montserrat Bold"/>
                <a:sym typeface="Montserrat Bold"/>
              </a:rPr>
              <a:t>class HLabel(IntEnum):</a:t>
            </a:r>
          </a:p>
          <a:p>
            <a:pPr algn="just">
              <a:lnSpc>
                <a:spcPts val="3449"/>
              </a:lnSpc>
            </a:pPr>
            <a:r>
              <a:rPr lang="en-US" b="true" sz="2299" spc="9">
                <a:solidFill>
                  <a:srgbClr val="3D3D3D"/>
                </a:solidFill>
                <a:latin typeface="Montserrat Bold"/>
                <a:ea typeface="Montserrat Bold"/>
                <a:cs typeface="Montserrat Bold"/>
                <a:sym typeface="Montserrat Bold"/>
              </a:rPr>
              <a:t>    MAJOR = 0</a:t>
            </a:r>
          </a:p>
          <a:p>
            <a:pPr algn="just">
              <a:lnSpc>
                <a:spcPts val="3449"/>
              </a:lnSpc>
            </a:pPr>
            <a:r>
              <a:rPr lang="en-US" b="true" sz="2299" spc="9">
                <a:solidFill>
                  <a:srgbClr val="3D3D3D"/>
                </a:solidFill>
                <a:latin typeface="Montserrat Bold"/>
                <a:ea typeface="Montserrat Bold"/>
                <a:cs typeface="Montserrat Bold"/>
                <a:sym typeface="Montserrat Bold"/>
              </a:rPr>
              <a:t>    MINOR = 1</a:t>
            </a:r>
          </a:p>
          <a:p>
            <a:pPr algn="just">
              <a:lnSpc>
                <a:spcPts val="3449"/>
              </a:lnSpc>
            </a:pP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Gest Enum: Maps gestures to numeric labels for easier classification.</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Example: PALM = 0, FIST = 1, etc.</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HLabel Enum: Labels hands as MAJOR or MINOR for multi-hand scenarios.</a:t>
            </a:r>
          </a:p>
          <a:p>
            <a:pPr algn="just">
              <a:lnSpc>
                <a:spcPts val="3449"/>
              </a:lnSpc>
            </a:pPr>
          </a:p>
          <a:p>
            <a:pPr algn="just">
              <a:lnSpc>
                <a:spcPts val="3449"/>
              </a:lnSpc>
            </a:pPr>
          </a:p>
          <a:p>
            <a:pPr algn="just">
              <a:lnSpc>
                <a:spcPts val="3449"/>
              </a:lnSpc>
              <a:spcBef>
                <a:spcPct val="0"/>
              </a:spcBef>
            </a:pPr>
          </a:p>
        </p:txBody>
      </p:sp>
    </p:spTree>
  </p:cSld>
  <p:clrMapOvr>
    <a:masterClrMapping/>
  </p:clrMapOvr>
</p:sld>
</file>

<file path=ppt/slides/slide25.xml><?xml version="1.0" encoding="utf-8"?>
<p:sld xmlns:p="http://schemas.openxmlformats.org/presentationml/2006/main" xmlns:a="http://schemas.openxmlformats.org/drawingml/2006/main">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6082595" y="644056"/>
            <a:ext cx="6122811" cy="1219200"/>
          </a:xfrm>
          <a:prstGeom prst="rect">
            <a:avLst/>
          </a:prstGeom>
        </p:spPr>
        <p:txBody>
          <a:bodyPr anchor="t" rtlCol="false" tIns="0" lIns="0" bIns="0" rIns="0">
            <a:spAutoFit/>
          </a:bodyPr>
          <a:lstStyle/>
          <a:p>
            <a:pPr algn="l" marL="0" indent="0" lvl="0">
              <a:lnSpc>
                <a:spcPts val="9600"/>
              </a:lnSpc>
              <a:spcBef>
                <a:spcPct val="0"/>
              </a:spcBef>
            </a:pPr>
            <a:r>
              <a:rPr lang="en-US" b="true" sz="8000">
                <a:solidFill>
                  <a:srgbClr val="3D3D3D"/>
                </a:solidFill>
                <a:latin typeface="Montserrat Bold"/>
                <a:ea typeface="Montserrat Bold"/>
                <a:cs typeface="Montserrat Bold"/>
                <a:sym typeface="Montserrat Bold"/>
              </a:rPr>
              <a:t>Code</a:t>
            </a:r>
          </a:p>
        </p:txBody>
      </p:sp>
      <p:sp>
        <p:nvSpPr>
          <p:cNvPr name="TextBox 3" id="3"/>
          <p:cNvSpPr txBox="true"/>
          <p:nvPr/>
        </p:nvSpPr>
        <p:spPr>
          <a:xfrm rot="0">
            <a:off x="1388746" y="1796581"/>
            <a:ext cx="14062833" cy="8551545"/>
          </a:xfrm>
          <a:prstGeom prst="rect">
            <a:avLst/>
          </a:prstGeom>
        </p:spPr>
        <p:txBody>
          <a:bodyPr anchor="t" rtlCol="false" tIns="0" lIns="0" bIns="0" rIns="0">
            <a:spAutoFit/>
          </a:bodyPr>
          <a:lstStyle/>
          <a:p>
            <a:pPr algn="just">
              <a:lnSpc>
                <a:spcPts val="3449"/>
              </a:lnSpc>
            </a:pPr>
            <a:r>
              <a:rPr lang="en-US" b="true" sz="2299" spc="9">
                <a:solidFill>
                  <a:srgbClr val="3D3D3D"/>
                </a:solidFill>
                <a:latin typeface="Montserrat Bold"/>
                <a:ea typeface="Montserrat Bold"/>
                <a:cs typeface="Montserrat Bold"/>
                <a:sym typeface="Montserrat Bold"/>
              </a:rPr>
              <a:t>3. Hand Recognition Class</a:t>
            </a:r>
          </a:p>
          <a:p>
            <a:pPr algn="just">
              <a:lnSpc>
                <a:spcPts val="3449"/>
              </a:lnSpc>
            </a:pPr>
            <a:r>
              <a:rPr lang="en-US" b="true" sz="2299" spc="9">
                <a:solidFill>
                  <a:srgbClr val="3D3D3D"/>
                </a:solidFill>
                <a:latin typeface="Montserrat Bold"/>
                <a:ea typeface="Montserrat Bold"/>
                <a:cs typeface="Montserrat Bold"/>
                <a:sym typeface="Montserrat Bold"/>
              </a:rPr>
              <a:t>class HandRecog:</a:t>
            </a:r>
          </a:p>
          <a:p>
            <a:pPr algn="just">
              <a:lnSpc>
                <a:spcPts val="3449"/>
              </a:lnSpc>
            </a:pPr>
            <a:r>
              <a:rPr lang="en-US" b="true" sz="2299" spc="9">
                <a:solidFill>
                  <a:srgbClr val="3D3D3D"/>
                </a:solidFill>
                <a:latin typeface="Montserrat Bold"/>
                <a:ea typeface="Montserrat Bold"/>
                <a:cs typeface="Montserrat Bold"/>
                <a:sym typeface="Montserrat Bold"/>
              </a:rPr>
              <a:t>    def __init__(self, hand_label):</a:t>
            </a:r>
          </a:p>
          <a:p>
            <a:pPr algn="just">
              <a:lnSpc>
                <a:spcPts val="3449"/>
              </a:lnSpc>
            </a:pPr>
            <a:r>
              <a:rPr lang="en-US" b="true" sz="2299" spc="9">
                <a:solidFill>
                  <a:srgbClr val="3D3D3D"/>
                </a:solidFill>
                <a:latin typeface="Montserrat Bold"/>
                <a:ea typeface="Montserrat Bold"/>
                <a:cs typeface="Montserrat Bold"/>
                <a:sym typeface="Montserrat Bold"/>
              </a:rPr>
              <a:t>        self.hand_label = hand_label</a:t>
            </a:r>
          </a:p>
          <a:p>
            <a:pPr algn="just">
              <a:lnSpc>
                <a:spcPts val="3449"/>
              </a:lnSpc>
            </a:pPr>
            <a:r>
              <a:rPr lang="en-US" b="true" sz="2299" spc="9">
                <a:solidFill>
                  <a:srgbClr val="3D3D3D"/>
                </a:solidFill>
                <a:latin typeface="Montserrat Bold"/>
                <a:ea typeface="Montserrat Bold"/>
                <a:cs typeface="Montserrat Bold"/>
                <a:sym typeface="Montserrat Bold"/>
              </a:rPr>
              <a:t>        self.finger_states = [False] * 5</a:t>
            </a:r>
          </a:p>
          <a:p>
            <a:pPr algn="just">
              <a:lnSpc>
                <a:spcPts val="3449"/>
              </a:lnSpc>
            </a:pPr>
            <a:r>
              <a:rPr lang="en-US" b="true" sz="2299" spc="9">
                <a:solidFill>
                  <a:srgbClr val="3D3D3D"/>
                </a:solidFill>
                <a:latin typeface="Montserrat Bold"/>
                <a:ea typeface="Montserrat Bold"/>
                <a:cs typeface="Montserrat Bold"/>
                <a:sym typeface="Montserrat Bold"/>
              </a:rPr>
              <a:t>        self.gesture = None</a:t>
            </a:r>
          </a:p>
          <a:p>
            <a:pPr algn="just">
              <a:lnSpc>
                <a:spcPts val="3449"/>
              </a:lnSpc>
            </a:pPr>
            <a:r>
              <a:rPr lang="en-US" b="true" sz="2299" spc="9">
                <a:solidFill>
                  <a:srgbClr val="3D3D3D"/>
                </a:solidFill>
                <a:latin typeface="Montserrat Bold"/>
                <a:ea typeface="Montserrat Bold"/>
                <a:cs typeface="Montserrat Bold"/>
                <a:sym typeface="Montserrat Bold"/>
              </a:rPr>
              <a:t>         Purpose: Encapsulates logic for recognizing hand gestures.</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Attributes:</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hand_label: Identifies the hand (e.g., major or minor).</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finger_states: Tracks whether each finger is extended or folded.</a:t>
            </a:r>
          </a:p>
          <a:p>
            <a:pPr algn="just">
              <a:lnSpc>
                <a:spcPts val="3449"/>
              </a:lnSpc>
            </a:pPr>
            <a:r>
              <a:rPr lang="en-US" b="true" sz="2299" spc="9">
                <a:solidFill>
                  <a:srgbClr val="3D3D3D"/>
                </a:solidFill>
                <a:latin typeface="Montserrat Bold"/>
                <a:ea typeface="Montserrat Bold"/>
                <a:cs typeface="Montserrat Bold"/>
                <a:sym typeface="Montserrat Bold"/>
              </a:rPr>
              <a:t>Methods:</a:t>
            </a:r>
          </a:p>
          <a:p>
            <a:pPr algn="just" marL="496567" indent="-248284" lvl="1">
              <a:lnSpc>
                <a:spcPts val="3449"/>
              </a:lnSpc>
              <a:buAutoNum type="arabicPeriod" startAt="1"/>
            </a:pPr>
            <a:r>
              <a:rPr lang="en-US" b="true" sz="2299" spc="9">
                <a:solidFill>
                  <a:srgbClr val="3D3D3D"/>
                </a:solidFill>
                <a:latin typeface="Montserrat Bold"/>
                <a:ea typeface="Montserrat Bold"/>
                <a:cs typeface="Montserrat Bold"/>
                <a:sym typeface="Montserrat Bold"/>
              </a:rPr>
              <a:t>update_hand_result: Updates the detected hand landmarks.</a:t>
            </a:r>
          </a:p>
          <a:p>
            <a:pPr algn="just" marL="496567" indent="-248284" lvl="1">
              <a:lnSpc>
                <a:spcPts val="3449"/>
              </a:lnSpc>
              <a:buAutoNum type="arabicPeriod" startAt="1"/>
            </a:pPr>
            <a:r>
              <a:rPr lang="en-US" b="true" sz="2299" spc="9">
                <a:solidFill>
                  <a:srgbClr val="3D3D3D"/>
                </a:solidFill>
                <a:latin typeface="Montserrat Bold"/>
                <a:ea typeface="Montserrat Bold"/>
                <a:cs typeface="Montserrat Bold"/>
                <a:sym typeface="Montserrat Bold"/>
              </a:rPr>
              <a:t>set_finger_state:</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Checks the relative positions of finger joints to determine if each finger is extended.</a:t>
            </a:r>
          </a:p>
          <a:p>
            <a:pPr algn="just" marL="496567" indent="-248284" lvl="1">
              <a:lnSpc>
                <a:spcPts val="3449"/>
              </a:lnSpc>
              <a:buAutoNum type="arabicPeriod" startAt="1"/>
            </a:pPr>
            <a:r>
              <a:rPr lang="en-US" b="true" sz="2299" spc="9">
                <a:solidFill>
                  <a:srgbClr val="3D3D3D"/>
                </a:solidFill>
                <a:latin typeface="Montserrat Bold"/>
                <a:ea typeface="Montserrat Bold"/>
                <a:cs typeface="Montserrat Bold"/>
                <a:sym typeface="Montserrat Bold"/>
              </a:rPr>
              <a:t>get_gesture:</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Determines the gesture by analyzing finger_states.</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Example: If all fingers are extended, the gesture is PALM.</a:t>
            </a:r>
          </a:p>
          <a:p>
            <a:pPr algn="just">
              <a:lnSpc>
                <a:spcPts val="3449"/>
              </a:lnSpc>
            </a:pPr>
          </a:p>
          <a:p>
            <a:pPr algn="just">
              <a:lnSpc>
                <a:spcPts val="3449"/>
              </a:lnSpc>
            </a:pPr>
          </a:p>
          <a:p>
            <a:pPr algn="just">
              <a:lnSpc>
                <a:spcPts val="3449"/>
              </a:lnSpc>
              <a:spcBef>
                <a:spcPct val="0"/>
              </a:spcBef>
            </a:pPr>
          </a:p>
        </p:txBody>
      </p:sp>
    </p:spTree>
  </p:cSld>
  <p:clrMapOvr>
    <a:masterClrMapping/>
  </p:clrMapOvr>
</p:sld>
</file>

<file path=ppt/slides/slide26.xml><?xml version="1.0" encoding="utf-8"?>
<p:sld xmlns:p="http://schemas.openxmlformats.org/presentationml/2006/main" xmlns:a="http://schemas.openxmlformats.org/drawingml/2006/main">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6082595" y="177710"/>
            <a:ext cx="6122811" cy="1219200"/>
          </a:xfrm>
          <a:prstGeom prst="rect">
            <a:avLst/>
          </a:prstGeom>
        </p:spPr>
        <p:txBody>
          <a:bodyPr anchor="t" rtlCol="false" tIns="0" lIns="0" bIns="0" rIns="0">
            <a:spAutoFit/>
          </a:bodyPr>
          <a:lstStyle/>
          <a:p>
            <a:pPr algn="l" marL="0" indent="0" lvl="0">
              <a:lnSpc>
                <a:spcPts val="9600"/>
              </a:lnSpc>
              <a:spcBef>
                <a:spcPct val="0"/>
              </a:spcBef>
            </a:pPr>
            <a:r>
              <a:rPr lang="en-US" b="true" sz="8000">
                <a:solidFill>
                  <a:srgbClr val="3D3D3D"/>
                </a:solidFill>
                <a:latin typeface="Montserrat Bold"/>
                <a:ea typeface="Montserrat Bold"/>
                <a:cs typeface="Montserrat Bold"/>
                <a:sym typeface="Montserrat Bold"/>
              </a:rPr>
              <a:t>Code</a:t>
            </a:r>
          </a:p>
        </p:txBody>
      </p:sp>
      <p:sp>
        <p:nvSpPr>
          <p:cNvPr name="TextBox 3" id="3"/>
          <p:cNvSpPr txBox="true"/>
          <p:nvPr/>
        </p:nvSpPr>
        <p:spPr>
          <a:xfrm rot="0">
            <a:off x="1498474" y="1330235"/>
            <a:ext cx="14062833" cy="9408795"/>
          </a:xfrm>
          <a:prstGeom prst="rect">
            <a:avLst/>
          </a:prstGeom>
        </p:spPr>
        <p:txBody>
          <a:bodyPr anchor="t" rtlCol="false" tIns="0" lIns="0" bIns="0" rIns="0">
            <a:spAutoFit/>
          </a:bodyPr>
          <a:lstStyle/>
          <a:p>
            <a:pPr algn="just">
              <a:lnSpc>
                <a:spcPts val="3449"/>
              </a:lnSpc>
            </a:pPr>
            <a:r>
              <a:rPr lang="en-US" b="true" sz="2299" spc="9">
                <a:solidFill>
                  <a:srgbClr val="3D3D3D"/>
                </a:solidFill>
                <a:latin typeface="Montserrat Bold"/>
                <a:ea typeface="Montserrat Bold"/>
                <a:cs typeface="Montserrat Bold"/>
                <a:sym typeface="Montserrat Bold"/>
              </a:rPr>
              <a:t>4. Controller Class</a:t>
            </a:r>
          </a:p>
          <a:p>
            <a:pPr algn="just">
              <a:lnSpc>
                <a:spcPts val="3449"/>
              </a:lnSpc>
            </a:pPr>
            <a:r>
              <a:rPr lang="en-US" b="true" sz="2299" spc="9">
                <a:solidFill>
                  <a:srgbClr val="3D3D3D"/>
                </a:solidFill>
                <a:latin typeface="Montserrat Bold"/>
                <a:ea typeface="Montserrat Bold"/>
                <a:cs typeface="Montserrat Bold"/>
                <a:sym typeface="Montserrat Bold"/>
              </a:rPr>
              <a:t>class Controller:</a:t>
            </a:r>
          </a:p>
          <a:p>
            <a:pPr algn="just">
              <a:lnSpc>
                <a:spcPts val="3449"/>
              </a:lnSpc>
            </a:pPr>
            <a:r>
              <a:rPr lang="en-US" b="true" sz="2299" spc="9">
                <a:solidFill>
                  <a:srgbClr val="3D3D3D"/>
                </a:solidFill>
                <a:latin typeface="Montserrat Bold"/>
                <a:ea typeface="Montserrat Bold"/>
                <a:cs typeface="Montserrat Bold"/>
                <a:sym typeface="Montserrat Bold"/>
              </a:rPr>
              <a:t>    def __init__(self):</a:t>
            </a:r>
          </a:p>
          <a:p>
            <a:pPr algn="just">
              <a:lnSpc>
                <a:spcPts val="3449"/>
              </a:lnSpc>
            </a:pPr>
            <a:r>
              <a:rPr lang="en-US" b="true" sz="2299" spc="9">
                <a:solidFill>
                  <a:srgbClr val="3D3D3D"/>
                </a:solidFill>
                <a:latin typeface="Montserrat Bold"/>
                <a:ea typeface="Montserrat Bold"/>
                <a:cs typeface="Montserrat Bold"/>
                <a:sym typeface="Montserrat Bold"/>
              </a:rPr>
              <a:t>        self.screen_width, self.screen_height = pyautogui.size()</a:t>
            </a:r>
          </a:p>
          <a:p>
            <a:pPr algn="just">
              <a:lnSpc>
                <a:spcPts val="3449"/>
              </a:lnSpc>
            </a:pPr>
            <a:r>
              <a:rPr lang="en-US" b="true" sz="2299" spc="9">
                <a:solidFill>
                  <a:srgbClr val="3D3D3D"/>
                </a:solidFill>
                <a:latin typeface="Montserrat Bold"/>
                <a:ea typeface="Montserrat Bold"/>
                <a:cs typeface="Montserrat Bold"/>
                <a:sym typeface="Montserrat Bold"/>
              </a:rPr>
              <a:t>        self.volume_control = self.init_volume_control()</a:t>
            </a:r>
          </a:p>
          <a:p>
            <a:pPr algn="just">
              <a:lnSpc>
                <a:spcPts val="3449"/>
              </a:lnSpc>
            </a:pPr>
            <a:r>
              <a:rPr lang="en-US" b="true" sz="2299" spc="9">
                <a:solidFill>
                  <a:srgbClr val="3D3D3D"/>
                </a:solidFill>
                <a:latin typeface="Montserrat Bold"/>
                <a:ea typeface="Montserrat Bold"/>
                <a:cs typeface="Montserrat Bold"/>
                <a:sym typeface="Montserrat Bold"/>
              </a:rPr>
              <a:t>        self.last_volume = 0.5</a:t>
            </a:r>
          </a:p>
          <a:p>
            <a:pPr algn="just">
              <a:lnSpc>
                <a:spcPts val="3449"/>
              </a:lnSpc>
            </a:pPr>
            <a:r>
              <a:rPr lang="en-US" b="true" sz="2299" spc="9">
                <a:solidFill>
                  <a:srgbClr val="3D3D3D"/>
                </a:solidFill>
                <a:latin typeface="Montserrat Bold"/>
                <a:ea typeface="Montserrat Bold"/>
                <a:cs typeface="Montserrat Bold"/>
                <a:sym typeface="Montserrat Bold"/>
              </a:rPr>
              <a:t>        self.last_brightness = None</a:t>
            </a:r>
          </a:p>
          <a:p>
            <a:pPr algn="just">
              <a:lnSpc>
                <a:spcPts val="3449"/>
              </a:lnSpc>
            </a:pP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Purpose: Manages system controls (volume, brightness, cursor).</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Attributes:</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screen_width and screen_height: Dimensions of the screen.</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volume_control: Audio control interface (initialized using PyCAW).</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last_volume and last_brightness: Store previous values for smooth transitions.</a:t>
            </a:r>
          </a:p>
          <a:p>
            <a:pPr algn="just">
              <a:lnSpc>
                <a:spcPts val="3449"/>
              </a:lnSpc>
            </a:pPr>
            <a:r>
              <a:rPr lang="en-US" b="true" sz="2299" spc="9">
                <a:solidFill>
                  <a:srgbClr val="3D3D3D"/>
                </a:solidFill>
                <a:latin typeface="Montserrat Bold"/>
                <a:ea typeface="Montserrat Bold"/>
                <a:cs typeface="Montserrat Bold"/>
                <a:sym typeface="Montserrat Bold"/>
              </a:rPr>
              <a:t>Key Methods:</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Initializes PyCAW for controlling system volume.</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Smooths transitions between current and target values.</a:t>
            </a:r>
          </a:p>
          <a:p>
            <a:pPr algn="just" marL="993135" indent="-331045" lvl="2">
              <a:lnSpc>
                <a:spcPts val="3449"/>
              </a:lnSpc>
              <a:buFont typeface="Arial"/>
              <a:buChar char="⚬"/>
            </a:pPr>
            <a:r>
              <a:rPr lang="en-US" b="true" sz="2299" spc="9">
                <a:solidFill>
                  <a:srgbClr val="3D3D3D"/>
                </a:solidFill>
                <a:latin typeface="Montserrat Bold"/>
                <a:ea typeface="Montserrat Bold"/>
                <a:cs typeface="Montserrat Bold"/>
                <a:sym typeface="Montserrat Bold"/>
              </a:rPr>
              <a:t>Adjusts volume based on the distance between thumb and index finger (PINCH_MAJOR).</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Adjusts screen brightness based on PINCH_MINOR.</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Moves the mouse cursor based on the position of the index finger (V_GEST). </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Performs a mouse click when the PALM gesture is detected.</a:t>
            </a:r>
          </a:p>
          <a:p>
            <a:pPr algn="just">
              <a:lnSpc>
                <a:spcPts val="3449"/>
              </a:lnSpc>
            </a:pPr>
          </a:p>
        </p:txBody>
      </p:sp>
    </p:spTree>
  </p:cSld>
  <p:clrMapOvr>
    <a:masterClrMapping/>
  </p:clrMapOvr>
</p:sld>
</file>

<file path=ppt/slides/slide27.xml><?xml version="1.0" encoding="utf-8"?>
<p:sld xmlns:p="http://schemas.openxmlformats.org/presentationml/2006/main" xmlns:a="http://schemas.openxmlformats.org/drawingml/2006/main">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6082595" y="824079"/>
            <a:ext cx="6122811" cy="1219200"/>
          </a:xfrm>
          <a:prstGeom prst="rect">
            <a:avLst/>
          </a:prstGeom>
        </p:spPr>
        <p:txBody>
          <a:bodyPr anchor="t" rtlCol="false" tIns="0" lIns="0" bIns="0" rIns="0">
            <a:spAutoFit/>
          </a:bodyPr>
          <a:lstStyle/>
          <a:p>
            <a:pPr algn="l" marL="0" indent="0" lvl="0">
              <a:lnSpc>
                <a:spcPts val="9600"/>
              </a:lnSpc>
              <a:spcBef>
                <a:spcPct val="0"/>
              </a:spcBef>
            </a:pPr>
            <a:r>
              <a:rPr lang="en-US" b="true" sz="8000">
                <a:solidFill>
                  <a:srgbClr val="3D3D3D"/>
                </a:solidFill>
                <a:latin typeface="Montserrat Bold"/>
                <a:ea typeface="Montserrat Bold"/>
                <a:cs typeface="Montserrat Bold"/>
                <a:sym typeface="Montserrat Bold"/>
              </a:rPr>
              <a:t>Code</a:t>
            </a:r>
          </a:p>
        </p:txBody>
      </p:sp>
      <p:sp>
        <p:nvSpPr>
          <p:cNvPr name="TextBox 3" id="3"/>
          <p:cNvSpPr txBox="true"/>
          <p:nvPr/>
        </p:nvSpPr>
        <p:spPr>
          <a:xfrm rot="0">
            <a:off x="1260158" y="1976604"/>
            <a:ext cx="13574199" cy="8122920"/>
          </a:xfrm>
          <a:prstGeom prst="rect">
            <a:avLst/>
          </a:prstGeom>
        </p:spPr>
        <p:txBody>
          <a:bodyPr anchor="t" rtlCol="false" tIns="0" lIns="0" bIns="0" rIns="0">
            <a:spAutoFit/>
          </a:bodyPr>
          <a:lstStyle/>
          <a:p>
            <a:pPr algn="just">
              <a:lnSpc>
                <a:spcPts val="3449"/>
              </a:lnSpc>
            </a:pPr>
            <a:r>
              <a:rPr lang="en-US" b="true" sz="2299" spc="9">
                <a:solidFill>
                  <a:srgbClr val="3D3D3D"/>
                </a:solidFill>
                <a:latin typeface="Montserrat Bold"/>
                <a:ea typeface="Montserrat Bold"/>
                <a:cs typeface="Montserrat Bold"/>
                <a:sym typeface="Montserrat Bold"/>
              </a:rPr>
              <a:t>5. Main Function</a:t>
            </a:r>
          </a:p>
          <a:p>
            <a:pPr algn="just">
              <a:lnSpc>
                <a:spcPts val="3449"/>
              </a:lnSpc>
            </a:pPr>
          </a:p>
          <a:p>
            <a:pPr algn="just">
              <a:lnSpc>
                <a:spcPts val="3449"/>
              </a:lnSpc>
            </a:pPr>
            <a:r>
              <a:rPr lang="en-US" b="true" sz="2299" spc="9">
                <a:solidFill>
                  <a:srgbClr val="3D3D3D"/>
                </a:solidFill>
                <a:latin typeface="Montserrat Bold"/>
                <a:ea typeface="Montserrat Bold"/>
                <a:cs typeface="Montserrat Bold"/>
                <a:sym typeface="Montserrat Bold"/>
              </a:rPr>
              <a:t>def main():</a:t>
            </a:r>
          </a:p>
          <a:p>
            <a:pPr algn="just">
              <a:lnSpc>
                <a:spcPts val="3449"/>
              </a:lnSpc>
            </a:pPr>
            <a:r>
              <a:rPr lang="en-US" b="true" sz="2299" spc="9">
                <a:solidFill>
                  <a:srgbClr val="3D3D3D"/>
                </a:solidFill>
                <a:latin typeface="Montserrat Bold"/>
                <a:ea typeface="Montserrat Bold"/>
                <a:cs typeface="Montserrat Bold"/>
                <a:sym typeface="Montserrat Bold"/>
              </a:rPr>
              <a:t>    cap = cv2.VideoCapture(0)</a:t>
            </a:r>
          </a:p>
          <a:p>
            <a:pPr algn="just">
              <a:lnSpc>
                <a:spcPts val="3449"/>
              </a:lnSpc>
            </a:pPr>
            <a:r>
              <a:rPr lang="en-US" b="true" sz="2299" spc="9">
                <a:solidFill>
                  <a:srgbClr val="3D3D3D"/>
                </a:solidFill>
                <a:latin typeface="Montserrat Bold"/>
                <a:ea typeface="Montserrat Bold"/>
                <a:cs typeface="Montserrat Bold"/>
                <a:sym typeface="Montserrat Bold"/>
              </a:rPr>
              <a:t>    hands = mp.solutions.hands.Hands(min_detection_confidence=0.7, min_tracking_confidence=0.7)</a:t>
            </a:r>
          </a:p>
          <a:p>
            <a:pPr algn="just">
              <a:lnSpc>
                <a:spcPts val="3449"/>
              </a:lnSpc>
            </a:pPr>
            <a:r>
              <a:rPr lang="en-US" b="true" sz="2299" spc="9">
                <a:solidFill>
                  <a:srgbClr val="3D3D3D"/>
                </a:solidFill>
                <a:latin typeface="Montserrat Bold"/>
                <a:ea typeface="Montserrat Bold"/>
                <a:cs typeface="Montserrat Bold"/>
                <a:sym typeface="Montserrat Bold"/>
              </a:rPr>
              <a:t>    controller = Controller()</a:t>
            </a:r>
          </a:p>
          <a:p>
            <a:pPr algn="just">
              <a:lnSpc>
                <a:spcPts val="3449"/>
              </a:lnSpc>
            </a:pPr>
          </a:p>
          <a:p>
            <a:pPr algn="just">
              <a:lnSpc>
                <a:spcPts val="3449"/>
              </a:lnSpc>
            </a:pPr>
            <a:r>
              <a:rPr lang="en-US" b="true" sz="2299" spc="9">
                <a:solidFill>
                  <a:srgbClr val="3D3D3D"/>
                </a:solidFill>
                <a:latin typeface="Montserrat Bold"/>
                <a:ea typeface="Montserrat Bold"/>
                <a:cs typeface="Montserrat Bold"/>
                <a:sym typeface="Montserrat Bold"/>
              </a:rPr>
              <a:t>    try:</a:t>
            </a:r>
          </a:p>
          <a:p>
            <a:pPr algn="just">
              <a:lnSpc>
                <a:spcPts val="3449"/>
              </a:lnSpc>
            </a:pPr>
            <a:r>
              <a:rPr lang="en-US" b="true" sz="2299" spc="9">
                <a:solidFill>
                  <a:srgbClr val="3D3D3D"/>
                </a:solidFill>
                <a:latin typeface="Montserrat Bold"/>
                <a:ea typeface="Montserrat Bold"/>
                <a:cs typeface="Montserrat Bold"/>
                <a:sym typeface="Montserrat Bold"/>
              </a:rPr>
              <a:t>        while cap.isOpened():</a:t>
            </a:r>
          </a:p>
          <a:p>
            <a:pPr algn="just">
              <a:lnSpc>
                <a:spcPts val="3449"/>
              </a:lnSpc>
            </a:pPr>
            <a:r>
              <a:rPr lang="en-US" b="true" sz="2299" spc="9">
                <a:solidFill>
                  <a:srgbClr val="3D3D3D"/>
                </a:solidFill>
                <a:latin typeface="Montserrat Bold"/>
                <a:ea typeface="Montserrat Bold"/>
                <a:cs typeface="Montserrat Bold"/>
                <a:sym typeface="Montserrat Bold"/>
              </a:rPr>
              <a:t>            ret, frame = cap.read()</a:t>
            </a:r>
          </a:p>
          <a:p>
            <a:pPr algn="just">
              <a:lnSpc>
                <a:spcPts val="3449"/>
              </a:lnSpc>
            </a:pPr>
            <a:r>
              <a:rPr lang="en-US" b="true" sz="2299" spc="9">
                <a:solidFill>
                  <a:srgbClr val="3D3D3D"/>
                </a:solidFill>
                <a:latin typeface="Montserrat Bold"/>
                <a:ea typeface="Montserrat Bold"/>
                <a:cs typeface="Montserrat Bold"/>
                <a:sym typeface="Montserrat Bold"/>
              </a:rPr>
              <a:t>            if not ret:</a:t>
            </a:r>
          </a:p>
          <a:p>
            <a:pPr algn="just">
              <a:lnSpc>
                <a:spcPts val="3449"/>
              </a:lnSpc>
            </a:pPr>
            <a:r>
              <a:rPr lang="en-US" b="true" sz="2299" spc="9">
                <a:solidFill>
                  <a:srgbClr val="3D3D3D"/>
                </a:solidFill>
                <a:latin typeface="Montserrat Bold"/>
                <a:ea typeface="Montserrat Bold"/>
                <a:cs typeface="Montserrat Bold"/>
                <a:sym typeface="Montserrat Bold"/>
              </a:rPr>
              <a:t>                print("Failed to grab frame.")</a:t>
            </a:r>
          </a:p>
          <a:p>
            <a:pPr algn="just">
              <a:lnSpc>
                <a:spcPts val="3449"/>
              </a:lnSpc>
            </a:pPr>
            <a:r>
              <a:rPr lang="en-US" b="true" sz="2299" spc="9">
                <a:solidFill>
                  <a:srgbClr val="3D3D3D"/>
                </a:solidFill>
                <a:latin typeface="Montserrat Bold"/>
                <a:ea typeface="Montserrat Bold"/>
                <a:cs typeface="Montserrat Bold"/>
                <a:sym typeface="Montserrat Bold"/>
              </a:rPr>
              <a:t>                break</a:t>
            </a:r>
          </a:p>
          <a:p>
            <a:pPr algn="just">
              <a:lnSpc>
                <a:spcPts val="3449"/>
              </a:lnSpc>
            </a:pPr>
          </a:p>
          <a:p>
            <a:pPr algn="just">
              <a:lnSpc>
                <a:spcPts val="3449"/>
              </a:lnSpc>
            </a:pPr>
            <a:r>
              <a:rPr lang="en-US" b="true" sz="2299" spc="9">
                <a:solidFill>
                  <a:srgbClr val="3D3D3D"/>
                </a:solidFill>
                <a:latin typeface="Montserrat Bold"/>
                <a:ea typeface="Montserrat Bold"/>
                <a:cs typeface="Montserrat Bold"/>
                <a:sym typeface="Montserrat Bold"/>
              </a:rPr>
              <a:t>            frame = cv2.flip(frame, 1)</a:t>
            </a:r>
          </a:p>
          <a:p>
            <a:pPr algn="just">
              <a:lnSpc>
                <a:spcPts val="3449"/>
              </a:lnSpc>
            </a:pPr>
            <a:r>
              <a:rPr lang="en-US" b="true" sz="2299" spc="9">
                <a:solidFill>
                  <a:srgbClr val="3D3D3D"/>
                </a:solidFill>
                <a:latin typeface="Montserrat Bold"/>
                <a:ea typeface="Montserrat Bold"/>
                <a:cs typeface="Montserrat Bold"/>
                <a:sym typeface="Montserrat Bold"/>
              </a:rPr>
              <a:t>            rgb_frame = cv2.cvtColor(frame, cv2.COLOR_BGR2RGB)</a:t>
            </a:r>
          </a:p>
          <a:p>
            <a:pPr algn="just">
              <a:lnSpc>
                <a:spcPts val="3449"/>
              </a:lnSpc>
            </a:pPr>
            <a:r>
              <a:rPr lang="en-US" b="true" sz="2299" spc="9">
                <a:solidFill>
                  <a:srgbClr val="3D3D3D"/>
                </a:solidFill>
                <a:latin typeface="Montserrat Bold"/>
                <a:ea typeface="Montserrat Bold"/>
                <a:cs typeface="Montserrat Bold"/>
                <a:sym typeface="Montserrat Bold"/>
              </a:rPr>
              <a:t>            results = hands.process(rgb_frame)</a:t>
            </a:r>
          </a:p>
          <a:p>
            <a:pPr algn="just">
              <a:lnSpc>
                <a:spcPts val="3449"/>
              </a:lnSpc>
              <a:spcBef>
                <a:spcPct val="0"/>
              </a:spcBef>
            </a:pPr>
          </a:p>
        </p:txBody>
      </p:sp>
    </p:spTree>
  </p:cSld>
  <p:clrMapOvr>
    <a:masterClrMapping/>
  </p:clrMapOvr>
</p:sld>
</file>

<file path=ppt/slides/slide28.xml><?xml version="1.0" encoding="utf-8"?>
<p:sld xmlns:p="http://schemas.openxmlformats.org/presentationml/2006/main" xmlns:a="http://schemas.openxmlformats.org/drawingml/2006/main">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5561385" y="419100"/>
            <a:ext cx="6122811" cy="1219200"/>
          </a:xfrm>
          <a:prstGeom prst="rect">
            <a:avLst/>
          </a:prstGeom>
        </p:spPr>
        <p:txBody>
          <a:bodyPr anchor="t" rtlCol="false" tIns="0" lIns="0" bIns="0" rIns="0">
            <a:spAutoFit/>
          </a:bodyPr>
          <a:lstStyle/>
          <a:p>
            <a:pPr algn="l" marL="0" indent="0" lvl="0">
              <a:lnSpc>
                <a:spcPts val="9600"/>
              </a:lnSpc>
              <a:spcBef>
                <a:spcPct val="0"/>
              </a:spcBef>
            </a:pPr>
            <a:r>
              <a:rPr lang="en-US" b="true" sz="8000">
                <a:solidFill>
                  <a:srgbClr val="3D3D3D"/>
                </a:solidFill>
                <a:latin typeface="Montserrat Bold"/>
                <a:ea typeface="Montserrat Bold"/>
                <a:cs typeface="Montserrat Bold"/>
                <a:sym typeface="Montserrat Bold"/>
              </a:rPr>
              <a:t>Code</a:t>
            </a:r>
          </a:p>
        </p:txBody>
      </p:sp>
      <p:sp>
        <p:nvSpPr>
          <p:cNvPr name="TextBox 3" id="3"/>
          <p:cNvSpPr txBox="true"/>
          <p:nvPr/>
        </p:nvSpPr>
        <p:spPr>
          <a:xfrm rot="0">
            <a:off x="1534479" y="1992630"/>
            <a:ext cx="13574199" cy="7694295"/>
          </a:xfrm>
          <a:prstGeom prst="rect">
            <a:avLst/>
          </a:prstGeom>
        </p:spPr>
        <p:txBody>
          <a:bodyPr anchor="t" rtlCol="false" tIns="0" lIns="0" bIns="0" rIns="0">
            <a:spAutoFit/>
          </a:bodyPr>
          <a:lstStyle/>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Initializes the webcam (cv2.VideoCapture) and MediaPipe Hands (mp.solutions.hands).</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Processes frames in a loop:</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Converts the frame to RGB for hand detection.</a:t>
            </a:r>
          </a:p>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Detects hand landmarks using MediaPipe.</a:t>
            </a:r>
          </a:p>
          <a:p>
            <a:pPr algn="just">
              <a:lnSpc>
                <a:spcPts val="3449"/>
              </a:lnSpc>
            </a:pPr>
          </a:p>
          <a:p>
            <a:pPr algn="just">
              <a:lnSpc>
                <a:spcPts val="3449"/>
              </a:lnSpc>
            </a:pPr>
            <a:r>
              <a:rPr lang="en-US" b="true" sz="2299" spc="9">
                <a:solidFill>
                  <a:srgbClr val="3D3D3D"/>
                </a:solidFill>
                <a:latin typeface="Montserrat Bold"/>
                <a:ea typeface="Montserrat Bold"/>
                <a:cs typeface="Montserrat Bold"/>
                <a:sym typeface="Montserrat Bold"/>
              </a:rPr>
              <a:t>Gesture Recognition and Control:</a:t>
            </a:r>
          </a:p>
          <a:p>
            <a:pPr algn="just">
              <a:lnSpc>
                <a:spcPts val="3449"/>
              </a:lnSpc>
            </a:pPr>
            <a:r>
              <a:rPr lang="en-US" b="true" sz="2299" spc="9">
                <a:solidFill>
                  <a:srgbClr val="3D3D3D"/>
                </a:solidFill>
                <a:latin typeface="Montserrat Bold"/>
                <a:ea typeface="Montserrat Bold"/>
                <a:cs typeface="Montserrat Bold"/>
                <a:sym typeface="Montserrat Bold"/>
              </a:rPr>
              <a:t>            if results.multi_hand_landmarks:</a:t>
            </a:r>
          </a:p>
          <a:p>
            <a:pPr algn="just">
              <a:lnSpc>
                <a:spcPts val="3449"/>
              </a:lnSpc>
            </a:pPr>
            <a:r>
              <a:rPr lang="en-US" b="true" sz="2299" spc="9">
                <a:solidFill>
                  <a:srgbClr val="3D3D3D"/>
                </a:solidFill>
                <a:latin typeface="Montserrat Bold"/>
                <a:ea typeface="Montserrat Bold"/>
                <a:cs typeface="Montserrat Bold"/>
                <a:sym typeface="Montserrat Bold"/>
              </a:rPr>
              <a:t>                for hand_landmarks in results.multi_hand_landmarks:</a:t>
            </a:r>
          </a:p>
          <a:p>
            <a:pPr algn="just">
              <a:lnSpc>
                <a:spcPts val="3449"/>
              </a:lnSpc>
            </a:pPr>
            <a:r>
              <a:rPr lang="en-US" b="true" sz="2299" spc="9">
                <a:solidFill>
                  <a:srgbClr val="3D3D3D"/>
                </a:solidFill>
                <a:latin typeface="Montserrat Bold"/>
                <a:ea typeface="Montserrat Bold"/>
                <a:cs typeface="Montserrat Bold"/>
                <a:sym typeface="Montserrat Bold"/>
              </a:rPr>
              <a:t>                    hand_recog = HandRecog(HLabel.MAJOR)</a:t>
            </a:r>
          </a:p>
          <a:p>
            <a:pPr algn="just">
              <a:lnSpc>
                <a:spcPts val="3449"/>
              </a:lnSpc>
            </a:pPr>
            <a:r>
              <a:rPr lang="en-US" b="true" sz="2299" spc="9">
                <a:solidFill>
                  <a:srgbClr val="3D3D3D"/>
                </a:solidFill>
                <a:latin typeface="Montserrat Bold"/>
                <a:ea typeface="Montserrat Bold"/>
                <a:cs typeface="Montserrat Bold"/>
                <a:sym typeface="Montserrat Bold"/>
              </a:rPr>
              <a:t>                    hand_recog.update_hand_result(hand_landmarks)</a:t>
            </a:r>
          </a:p>
          <a:p>
            <a:pPr algn="just">
              <a:lnSpc>
                <a:spcPts val="3449"/>
              </a:lnSpc>
            </a:pPr>
            <a:r>
              <a:rPr lang="en-US" b="true" sz="2299" spc="9">
                <a:solidFill>
                  <a:srgbClr val="3D3D3D"/>
                </a:solidFill>
                <a:latin typeface="Montserrat Bold"/>
                <a:ea typeface="Montserrat Bold"/>
                <a:cs typeface="Montserrat Bold"/>
                <a:sym typeface="Montserrat Bold"/>
              </a:rPr>
              <a:t>                    hand_recog.set_finger_state()</a:t>
            </a:r>
          </a:p>
          <a:p>
            <a:pPr algn="just">
              <a:lnSpc>
                <a:spcPts val="3449"/>
              </a:lnSpc>
            </a:pPr>
            <a:r>
              <a:rPr lang="en-US" b="true" sz="2299" spc="9">
                <a:solidFill>
                  <a:srgbClr val="3D3D3D"/>
                </a:solidFill>
                <a:latin typeface="Montserrat Bold"/>
                <a:ea typeface="Montserrat Bold"/>
                <a:cs typeface="Montserrat Bold"/>
                <a:sym typeface="Montserrat Bold"/>
              </a:rPr>
              <a:t>                    gesture = hand_recog.get_gesture()</a:t>
            </a:r>
          </a:p>
          <a:p>
            <a:pPr algn="just">
              <a:lnSpc>
                <a:spcPts val="3449"/>
              </a:lnSpc>
            </a:pPr>
          </a:p>
          <a:p>
            <a:pPr algn="just">
              <a:lnSpc>
                <a:spcPts val="3449"/>
              </a:lnSpc>
            </a:pPr>
            <a:r>
              <a:rPr lang="en-US" b="true" sz="2299" spc="9">
                <a:solidFill>
                  <a:srgbClr val="3D3D3D"/>
                </a:solidFill>
                <a:latin typeface="Montserrat Bold"/>
                <a:ea typeface="Montserrat Bold"/>
                <a:cs typeface="Montserrat Bold"/>
                <a:sym typeface="Montserrat Bold"/>
              </a:rPr>
              <a:t>                    controller.move_cursor(gesture, hand_landmarks)</a:t>
            </a:r>
          </a:p>
          <a:p>
            <a:pPr algn="just">
              <a:lnSpc>
                <a:spcPts val="3449"/>
              </a:lnSpc>
            </a:pPr>
            <a:r>
              <a:rPr lang="en-US" b="true" sz="2299" spc="9">
                <a:solidFill>
                  <a:srgbClr val="3D3D3D"/>
                </a:solidFill>
                <a:latin typeface="Montserrat Bold"/>
                <a:ea typeface="Montserrat Bold"/>
                <a:cs typeface="Montserrat Bold"/>
                <a:sym typeface="Montserrat Bold"/>
              </a:rPr>
              <a:t>                    controller.change_volume(gesture, hand_landmarks)</a:t>
            </a:r>
          </a:p>
          <a:p>
            <a:pPr algn="just">
              <a:lnSpc>
                <a:spcPts val="3449"/>
              </a:lnSpc>
            </a:pPr>
            <a:r>
              <a:rPr lang="en-US" b="true" sz="2299" spc="9">
                <a:solidFill>
                  <a:srgbClr val="3D3D3D"/>
                </a:solidFill>
                <a:latin typeface="Montserrat Bold"/>
                <a:ea typeface="Montserrat Bold"/>
                <a:cs typeface="Montserrat Bold"/>
                <a:sym typeface="Montserrat Bold"/>
              </a:rPr>
              <a:t>                    controller.change_brightness(gesture, hand_landmarks)</a:t>
            </a:r>
          </a:p>
          <a:p>
            <a:pPr algn="just">
              <a:lnSpc>
                <a:spcPts val="3449"/>
              </a:lnSpc>
              <a:spcBef>
                <a:spcPct val="0"/>
              </a:spcBef>
            </a:pPr>
            <a:r>
              <a:rPr lang="en-US" b="true" sz="2299" spc="9">
                <a:solidFill>
                  <a:srgbClr val="3D3D3D"/>
                </a:solidFill>
                <a:latin typeface="Montserrat Bold"/>
                <a:ea typeface="Montserrat Bold"/>
                <a:cs typeface="Montserrat Bold"/>
                <a:sym typeface="Montserrat Bold"/>
              </a:rPr>
              <a:t>                    controller.click(gesture)</a:t>
            </a:r>
          </a:p>
        </p:txBody>
      </p:sp>
    </p:spTree>
  </p:cSld>
  <p:clrMapOvr>
    <a:masterClrMapping/>
  </p:clrMapOvr>
</p:sld>
</file>

<file path=ppt/slides/slide29.xml><?xml version="1.0" encoding="utf-8"?>
<p:sld xmlns:p="http://schemas.openxmlformats.org/presentationml/2006/main" xmlns:a="http://schemas.openxmlformats.org/drawingml/2006/main">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4958420" y="419100"/>
            <a:ext cx="6122811" cy="1219200"/>
          </a:xfrm>
          <a:prstGeom prst="rect">
            <a:avLst/>
          </a:prstGeom>
        </p:spPr>
        <p:txBody>
          <a:bodyPr anchor="t" rtlCol="false" tIns="0" lIns="0" bIns="0" rIns="0">
            <a:spAutoFit/>
          </a:bodyPr>
          <a:lstStyle/>
          <a:p>
            <a:pPr algn="l" marL="0" indent="0" lvl="0">
              <a:lnSpc>
                <a:spcPts val="9600"/>
              </a:lnSpc>
              <a:spcBef>
                <a:spcPct val="0"/>
              </a:spcBef>
            </a:pPr>
            <a:r>
              <a:rPr lang="en-US" b="true" sz="8000">
                <a:solidFill>
                  <a:srgbClr val="3D3D3D"/>
                </a:solidFill>
                <a:latin typeface="Montserrat Bold"/>
                <a:ea typeface="Montserrat Bold"/>
                <a:cs typeface="Montserrat Bold"/>
                <a:sym typeface="Montserrat Bold"/>
              </a:rPr>
              <a:t>Code</a:t>
            </a:r>
          </a:p>
        </p:txBody>
      </p:sp>
      <p:sp>
        <p:nvSpPr>
          <p:cNvPr name="TextBox 3" id="3"/>
          <p:cNvSpPr txBox="true"/>
          <p:nvPr/>
        </p:nvSpPr>
        <p:spPr>
          <a:xfrm rot="0">
            <a:off x="1232726" y="2548890"/>
            <a:ext cx="13574199" cy="5551170"/>
          </a:xfrm>
          <a:prstGeom prst="rect">
            <a:avLst/>
          </a:prstGeom>
        </p:spPr>
        <p:txBody>
          <a:bodyPr anchor="t" rtlCol="false" tIns="0" lIns="0" bIns="0" rIns="0">
            <a:spAutoFit/>
          </a:bodyPr>
          <a:lstStyle/>
          <a:p>
            <a:pPr algn="just" marL="496567" indent="-248284" lvl="1">
              <a:lnSpc>
                <a:spcPts val="3449"/>
              </a:lnSpc>
              <a:buFont typeface="Arial"/>
              <a:buChar char="•"/>
            </a:pPr>
            <a:r>
              <a:rPr lang="en-US" b="true" sz="2299" spc="9">
                <a:solidFill>
                  <a:srgbClr val="3D3D3D"/>
                </a:solidFill>
                <a:latin typeface="Montserrat Bold"/>
                <a:ea typeface="Montserrat Bold"/>
                <a:cs typeface="Montserrat Bold"/>
                <a:sym typeface="Montserrat Bold"/>
              </a:rPr>
              <a:t>Detects gestures using HandRecog and performs corresponding actions using Controller.</a:t>
            </a:r>
          </a:p>
          <a:p>
            <a:pPr algn="just">
              <a:lnSpc>
                <a:spcPts val="3449"/>
              </a:lnSpc>
            </a:pPr>
          </a:p>
          <a:p>
            <a:pPr algn="just">
              <a:lnSpc>
                <a:spcPts val="3449"/>
              </a:lnSpc>
            </a:pPr>
            <a:r>
              <a:rPr lang="en-US" b="true" sz="2299" spc="9">
                <a:solidFill>
                  <a:srgbClr val="3D3D3D"/>
                </a:solidFill>
                <a:latin typeface="Montserrat Bold"/>
                <a:ea typeface="Montserrat Bold"/>
                <a:cs typeface="Montserrat Bold"/>
                <a:sym typeface="Montserrat Bold"/>
              </a:rPr>
              <a:t>Display and Exit:</a:t>
            </a:r>
          </a:p>
          <a:p>
            <a:pPr algn="just">
              <a:lnSpc>
                <a:spcPts val="3449"/>
              </a:lnSpc>
            </a:pPr>
            <a:r>
              <a:rPr lang="en-US" b="true" sz="2299" spc="9">
                <a:solidFill>
                  <a:srgbClr val="3D3D3D"/>
                </a:solidFill>
                <a:latin typeface="Montserrat Bold"/>
                <a:ea typeface="Montserrat Bold"/>
                <a:cs typeface="Montserrat Bold"/>
                <a:sym typeface="Montserrat Bold"/>
              </a:rPr>
              <a:t>            cv2.imshow('Hand Gesture Recognition', frame)</a:t>
            </a:r>
          </a:p>
          <a:p>
            <a:pPr algn="just">
              <a:lnSpc>
                <a:spcPts val="3449"/>
              </a:lnSpc>
            </a:pPr>
            <a:r>
              <a:rPr lang="en-US" b="true" sz="2299" spc="9">
                <a:solidFill>
                  <a:srgbClr val="3D3D3D"/>
                </a:solidFill>
                <a:latin typeface="Montserrat Bold"/>
                <a:ea typeface="Montserrat Bold"/>
                <a:cs typeface="Montserrat Bold"/>
                <a:sym typeface="Montserrat Bold"/>
              </a:rPr>
              <a:t>            if cv2.waitKey(1) &amp; 0xFF == ord('q'):</a:t>
            </a:r>
          </a:p>
          <a:p>
            <a:pPr algn="just">
              <a:lnSpc>
                <a:spcPts val="3449"/>
              </a:lnSpc>
            </a:pPr>
            <a:r>
              <a:rPr lang="en-US" b="true" sz="2299" spc="9">
                <a:solidFill>
                  <a:srgbClr val="3D3D3D"/>
                </a:solidFill>
                <a:latin typeface="Montserrat Bold"/>
                <a:ea typeface="Montserrat Bold"/>
                <a:cs typeface="Montserrat Bold"/>
                <a:sym typeface="Montserrat Bold"/>
              </a:rPr>
              <a:t>                breakfinally:</a:t>
            </a:r>
          </a:p>
          <a:p>
            <a:pPr algn="just">
              <a:lnSpc>
                <a:spcPts val="3449"/>
              </a:lnSpc>
            </a:pPr>
            <a:r>
              <a:rPr lang="en-US" b="true" sz="2299" spc="9">
                <a:solidFill>
                  <a:srgbClr val="3D3D3D"/>
                </a:solidFill>
                <a:latin typeface="Montserrat Bold"/>
                <a:ea typeface="Montserrat Bold"/>
                <a:cs typeface="Montserrat Bold"/>
                <a:sym typeface="Montserrat Bold"/>
              </a:rPr>
              <a:t>        cap.release()</a:t>
            </a:r>
          </a:p>
          <a:p>
            <a:pPr algn="just">
              <a:lnSpc>
                <a:spcPts val="3449"/>
              </a:lnSpc>
            </a:pPr>
            <a:r>
              <a:rPr lang="en-US" b="true" sz="2299" spc="9">
                <a:solidFill>
                  <a:srgbClr val="3D3D3D"/>
                </a:solidFill>
                <a:latin typeface="Montserrat Bold"/>
                <a:ea typeface="Montserrat Bold"/>
                <a:cs typeface="Montserrat Bold"/>
                <a:sym typeface="Montserrat Bold"/>
              </a:rPr>
              <a:t>        hands.close()</a:t>
            </a:r>
          </a:p>
          <a:p>
            <a:pPr algn="just">
              <a:lnSpc>
                <a:spcPts val="3449"/>
              </a:lnSpc>
            </a:pPr>
            <a:r>
              <a:rPr lang="en-US" b="true" sz="2299" spc="9">
                <a:solidFill>
                  <a:srgbClr val="3D3D3D"/>
                </a:solidFill>
                <a:latin typeface="Montserrat Bold"/>
                <a:ea typeface="Montserrat Bold"/>
                <a:cs typeface="Montserrat Bold"/>
                <a:sym typeface="Montserrat Bold"/>
              </a:rPr>
              <a:t>        cv2.destroyAllWindows()</a:t>
            </a:r>
          </a:p>
          <a:p>
            <a:pPr algn="just">
              <a:lnSpc>
                <a:spcPts val="3449"/>
              </a:lnSpc>
            </a:pPr>
          </a:p>
          <a:p>
            <a:pPr algn="just">
              <a:lnSpc>
                <a:spcPts val="3449"/>
              </a:lnSpc>
            </a:pPr>
            <a:r>
              <a:rPr lang="en-US" b="true" sz="2299" spc="9">
                <a:solidFill>
                  <a:srgbClr val="3D3D3D"/>
                </a:solidFill>
                <a:latin typeface="Montserrat Bold"/>
                <a:ea typeface="Montserrat Bold"/>
                <a:cs typeface="Montserrat Bold"/>
                <a:sym typeface="Montserrat Bold"/>
              </a:rPr>
              <a:t>Displays the processed video with landmarks and exits on keypress</a:t>
            </a:r>
          </a:p>
          <a:p>
            <a:pPr algn="just">
              <a:lnSpc>
                <a:spcPts val="3449"/>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grpSp>
        <p:nvGrpSpPr>
          <p:cNvPr name="Group 2" id="2"/>
          <p:cNvGrpSpPr/>
          <p:nvPr/>
        </p:nvGrpSpPr>
        <p:grpSpPr>
          <a:xfrm rot="0">
            <a:off x="2160009" y="3429683"/>
            <a:ext cx="13967983" cy="5060039"/>
            <a:chOff x="0" y="0"/>
            <a:chExt cx="3678810" cy="1332685"/>
          </a:xfrm>
        </p:grpSpPr>
        <p:sp>
          <p:nvSpPr>
            <p:cNvPr name="Freeform 3" id="3"/>
            <p:cNvSpPr/>
            <p:nvPr/>
          </p:nvSpPr>
          <p:spPr>
            <a:xfrm flipH="false" flipV="false" rot="0">
              <a:off x="0" y="0"/>
              <a:ext cx="3678810" cy="1332685"/>
            </a:xfrm>
            <a:custGeom>
              <a:avLst/>
              <a:gdLst/>
              <a:ahLst/>
              <a:cxnLst/>
              <a:rect r="r" b="b" t="t" l="l"/>
              <a:pathLst>
                <a:path h="1332685" w="3678810">
                  <a:moveTo>
                    <a:pt x="28267" y="0"/>
                  </a:moveTo>
                  <a:lnTo>
                    <a:pt x="3650543" y="0"/>
                  </a:lnTo>
                  <a:cubicBezTo>
                    <a:pt x="3666155" y="0"/>
                    <a:pt x="3678810" y="12656"/>
                    <a:pt x="3678810" y="28267"/>
                  </a:cubicBezTo>
                  <a:lnTo>
                    <a:pt x="3678810" y="1304418"/>
                  </a:lnTo>
                  <a:cubicBezTo>
                    <a:pt x="3678810" y="1320029"/>
                    <a:pt x="3666155" y="1332685"/>
                    <a:pt x="3650543" y="1332685"/>
                  </a:cubicBezTo>
                  <a:lnTo>
                    <a:pt x="28267" y="1332685"/>
                  </a:lnTo>
                  <a:cubicBezTo>
                    <a:pt x="20770" y="1332685"/>
                    <a:pt x="13580" y="1329707"/>
                    <a:pt x="8279" y="1324406"/>
                  </a:cubicBezTo>
                  <a:cubicBezTo>
                    <a:pt x="2978" y="1319105"/>
                    <a:pt x="0" y="1311915"/>
                    <a:pt x="0" y="1304418"/>
                  </a:cubicBezTo>
                  <a:lnTo>
                    <a:pt x="0" y="28267"/>
                  </a:lnTo>
                  <a:cubicBezTo>
                    <a:pt x="0" y="12656"/>
                    <a:pt x="12656" y="0"/>
                    <a:pt x="28267" y="0"/>
                  </a:cubicBezTo>
                  <a:close/>
                </a:path>
              </a:pathLst>
            </a:custGeom>
            <a:solidFill>
              <a:srgbClr val="C0B3A0">
                <a:alpha val="20784"/>
              </a:srgbClr>
            </a:solidFill>
            <a:ln w="47625" cap="rnd">
              <a:solidFill>
                <a:srgbClr val="000000">
                  <a:alpha val="20784"/>
                </a:srgbClr>
              </a:solidFill>
              <a:prstDash val="solid"/>
              <a:round/>
            </a:ln>
          </p:spPr>
        </p:sp>
        <p:sp>
          <p:nvSpPr>
            <p:cNvPr name="TextBox 4" id="4"/>
            <p:cNvSpPr txBox="true"/>
            <p:nvPr/>
          </p:nvSpPr>
          <p:spPr>
            <a:xfrm>
              <a:off x="0" y="-38100"/>
              <a:ext cx="3678810" cy="1370785"/>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2907324" y="3960171"/>
            <a:ext cx="5094018" cy="4100313"/>
            <a:chOff x="0" y="0"/>
            <a:chExt cx="6792024" cy="5467084"/>
          </a:xfrm>
        </p:grpSpPr>
        <p:sp>
          <p:nvSpPr>
            <p:cNvPr name="TextBox 6" id="6"/>
            <p:cNvSpPr txBox="true"/>
            <p:nvPr/>
          </p:nvSpPr>
          <p:spPr>
            <a:xfrm rot="0">
              <a:off x="0" y="-304800"/>
              <a:ext cx="6792024" cy="1117859"/>
            </a:xfrm>
            <a:prstGeom prst="rect">
              <a:avLst/>
            </a:prstGeom>
          </p:spPr>
          <p:txBody>
            <a:bodyPr anchor="t" rtlCol="false" tIns="0" lIns="0" bIns="0" rIns="0">
              <a:spAutoFit/>
            </a:bodyPr>
            <a:lstStyle/>
            <a:p>
              <a:pPr algn="just" marL="872741" indent="-436370" lvl="1">
                <a:lnSpc>
                  <a:spcPts val="8084"/>
                </a:lnSpc>
                <a:buFont typeface="Arial"/>
                <a:buChar char="•"/>
              </a:pPr>
              <a:r>
                <a:rPr lang="en-US" sz="4042">
                  <a:solidFill>
                    <a:srgbClr val="252930"/>
                  </a:solidFill>
                  <a:latin typeface="Maven Pro"/>
                  <a:ea typeface="Maven Pro"/>
                  <a:cs typeface="Maven Pro"/>
                  <a:sym typeface="Maven Pro"/>
                </a:rPr>
                <a:t>Abstract</a:t>
              </a:r>
            </a:p>
          </p:txBody>
        </p:sp>
        <p:sp>
          <p:nvSpPr>
            <p:cNvPr name="TextBox 7" id="7"/>
            <p:cNvSpPr txBox="true"/>
            <p:nvPr/>
          </p:nvSpPr>
          <p:spPr>
            <a:xfrm rot="0">
              <a:off x="0" y="1246541"/>
              <a:ext cx="6792024" cy="1117859"/>
            </a:xfrm>
            <a:prstGeom prst="rect">
              <a:avLst/>
            </a:prstGeom>
          </p:spPr>
          <p:txBody>
            <a:bodyPr anchor="t" rtlCol="false" tIns="0" lIns="0" bIns="0" rIns="0">
              <a:spAutoFit/>
            </a:bodyPr>
            <a:lstStyle/>
            <a:p>
              <a:pPr algn="just" marL="872741" indent="-436370" lvl="1">
                <a:lnSpc>
                  <a:spcPts val="8084"/>
                </a:lnSpc>
                <a:buFont typeface="Arial"/>
                <a:buChar char="•"/>
              </a:pPr>
              <a:r>
                <a:rPr lang="en-US" sz="4042">
                  <a:solidFill>
                    <a:srgbClr val="252930"/>
                  </a:solidFill>
                  <a:latin typeface="Maven Pro"/>
                  <a:ea typeface="Maven Pro"/>
                  <a:cs typeface="Maven Pro"/>
                  <a:sym typeface="Maven Pro"/>
                </a:rPr>
                <a:t>Introduction</a:t>
              </a:r>
            </a:p>
          </p:txBody>
        </p:sp>
        <p:sp>
          <p:nvSpPr>
            <p:cNvPr name="TextBox 8" id="8"/>
            <p:cNvSpPr txBox="true"/>
            <p:nvPr/>
          </p:nvSpPr>
          <p:spPr>
            <a:xfrm rot="0">
              <a:off x="0" y="2797883"/>
              <a:ext cx="6792024" cy="1117859"/>
            </a:xfrm>
            <a:prstGeom prst="rect">
              <a:avLst/>
            </a:prstGeom>
          </p:spPr>
          <p:txBody>
            <a:bodyPr anchor="t" rtlCol="false" tIns="0" lIns="0" bIns="0" rIns="0">
              <a:spAutoFit/>
            </a:bodyPr>
            <a:lstStyle/>
            <a:p>
              <a:pPr algn="just" marL="872741" indent="-436370" lvl="1">
                <a:lnSpc>
                  <a:spcPts val="8084"/>
                </a:lnSpc>
                <a:buFont typeface="Arial"/>
                <a:buChar char="•"/>
              </a:pPr>
              <a:r>
                <a:rPr lang="en-US" sz="4042">
                  <a:solidFill>
                    <a:srgbClr val="252930"/>
                  </a:solidFill>
                  <a:latin typeface="Maven Pro"/>
                  <a:ea typeface="Maven Pro"/>
                  <a:cs typeface="Maven Pro"/>
                  <a:sym typeface="Maven Pro"/>
                </a:rPr>
                <a:t>Problem</a:t>
              </a:r>
            </a:p>
          </p:txBody>
        </p:sp>
        <p:sp>
          <p:nvSpPr>
            <p:cNvPr name="TextBox 9" id="9"/>
            <p:cNvSpPr txBox="true"/>
            <p:nvPr/>
          </p:nvSpPr>
          <p:spPr>
            <a:xfrm rot="0">
              <a:off x="0" y="4349224"/>
              <a:ext cx="6792024" cy="1117859"/>
            </a:xfrm>
            <a:prstGeom prst="rect">
              <a:avLst/>
            </a:prstGeom>
          </p:spPr>
          <p:txBody>
            <a:bodyPr anchor="t" rtlCol="false" tIns="0" lIns="0" bIns="0" rIns="0">
              <a:spAutoFit/>
            </a:bodyPr>
            <a:lstStyle/>
            <a:p>
              <a:pPr algn="just" marL="872741" indent="-436370" lvl="1">
                <a:lnSpc>
                  <a:spcPts val="8084"/>
                </a:lnSpc>
                <a:buFont typeface="Arial"/>
                <a:buChar char="•"/>
              </a:pPr>
              <a:r>
                <a:rPr lang="en-US" sz="4042">
                  <a:solidFill>
                    <a:srgbClr val="252930"/>
                  </a:solidFill>
                  <a:latin typeface="Maven Pro"/>
                  <a:ea typeface="Maven Pro"/>
                  <a:cs typeface="Maven Pro"/>
                  <a:sym typeface="Maven Pro"/>
                </a:rPr>
                <a:t>Objectives</a:t>
              </a:r>
            </a:p>
          </p:txBody>
        </p:sp>
      </p:grpSp>
      <p:grpSp>
        <p:nvGrpSpPr>
          <p:cNvPr name="Group 10" id="10"/>
          <p:cNvGrpSpPr/>
          <p:nvPr/>
        </p:nvGrpSpPr>
        <p:grpSpPr>
          <a:xfrm rot="0">
            <a:off x="9882025" y="3950646"/>
            <a:ext cx="5236893" cy="4100313"/>
            <a:chOff x="0" y="0"/>
            <a:chExt cx="6982524" cy="5467084"/>
          </a:xfrm>
        </p:grpSpPr>
        <p:sp>
          <p:nvSpPr>
            <p:cNvPr name="TextBox 11" id="11"/>
            <p:cNvSpPr txBox="true"/>
            <p:nvPr/>
          </p:nvSpPr>
          <p:spPr>
            <a:xfrm rot="0">
              <a:off x="190500" y="-304800"/>
              <a:ext cx="6792024" cy="1117859"/>
            </a:xfrm>
            <a:prstGeom prst="rect">
              <a:avLst/>
            </a:prstGeom>
          </p:spPr>
          <p:txBody>
            <a:bodyPr anchor="t" rtlCol="false" tIns="0" lIns="0" bIns="0" rIns="0">
              <a:spAutoFit/>
            </a:bodyPr>
            <a:lstStyle/>
            <a:p>
              <a:pPr algn="just" marL="872741" indent="-436370" lvl="1">
                <a:lnSpc>
                  <a:spcPts val="8084"/>
                </a:lnSpc>
                <a:buFont typeface="Arial"/>
                <a:buChar char="•"/>
              </a:pPr>
              <a:r>
                <a:rPr lang="en-US" sz="4042">
                  <a:solidFill>
                    <a:srgbClr val="252930"/>
                  </a:solidFill>
                  <a:latin typeface="Maven Pro"/>
                  <a:ea typeface="Maven Pro"/>
                  <a:cs typeface="Maven Pro"/>
                  <a:sym typeface="Maven Pro"/>
                </a:rPr>
                <a:t>Methodology</a:t>
              </a:r>
            </a:p>
          </p:txBody>
        </p:sp>
        <p:sp>
          <p:nvSpPr>
            <p:cNvPr name="TextBox 12" id="12"/>
            <p:cNvSpPr txBox="true"/>
            <p:nvPr/>
          </p:nvSpPr>
          <p:spPr>
            <a:xfrm rot="0">
              <a:off x="127000" y="1246541"/>
              <a:ext cx="6792024" cy="1117859"/>
            </a:xfrm>
            <a:prstGeom prst="rect">
              <a:avLst/>
            </a:prstGeom>
          </p:spPr>
          <p:txBody>
            <a:bodyPr anchor="t" rtlCol="false" tIns="0" lIns="0" bIns="0" rIns="0">
              <a:spAutoFit/>
            </a:bodyPr>
            <a:lstStyle/>
            <a:p>
              <a:pPr algn="just" marL="872741" indent="-436370" lvl="1">
                <a:lnSpc>
                  <a:spcPts val="8084"/>
                </a:lnSpc>
                <a:buFont typeface="Arial"/>
                <a:buChar char="•"/>
              </a:pPr>
              <a:r>
                <a:rPr lang="en-US" sz="4042">
                  <a:solidFill>
                    <a:srgbClr val="252930"/>
                  </a:solidFill>
                  <a:latin typeface="Maven Pro"/>
                  <a:ea typeface="Maven Pro"/>
                  <a:cs typeface="Maven Pro"/>
                  <a:sym typeface="Maven Pro"/>
                </a:rPr>
                <a:t>Result</a:t>
              </a:r>
            </a:p>
          </p:txBody>
        </p:sp>
        <p:sp>
          <p:nvSpPr>
            <p:cNvPr name="TextBox 13" id="13"/>
            <p:cNvSpPr txBox="true"/>
            <p:nvPr/>
          </p:nvSpPr>
          <p:spPr>
            <a:xfrm rot="0">
              <a:off x="63500" y="2797883"/>
              <a:ext cx="6792024" cy="1117859"/>
            </a:xfrm>
            <a:prstGeom prst="rect">
              <a:avLst/>
            </a:prstGeom>
          </p:spPr>
          <p:txBody>
            <a:bodyPr anchor="t" rtlCol="false" tIns="0" lIns="0" bIns="0" rIns="0">
              <a:spAutoFit/>
            </a:bodyPr>
            <a:lstStyle/>
            <a:p>
              <a:pPr algn="just" marL="872741" indent="-436370" lvl="1">
                <a:lnSpc>
                  <a:spcPts val="8084"/>
                </a:lnSpc>
                <a:buFont typeface="Arial"/>
                <a:buChar char="•"/>
              </a:pPr>
              <a:r>
                <a:rPr lang="en-US" sz="4042">
                  <a:solidFill>
                    <a:srgbClr val="252930"/>
                  </a:solidFill>
                  <a:latin typeface="Maven Pro"/>
                  <a:ea typeface="Maven Pro"/>
                  <a:cs typeface="Maven Pro"/>
                  <a:sym typeface="Maven Pro"/>
                </a:rPr>
                <a:t>Conclusion</a:t>
              </a:r>
            </a:p>
          </p:txBody>
        </p:sp>
        <p:sp>
          <p:nvSpPr>
            <p:cNvPr name="TextBox 14" id="14"/>
            <p:cNvSpPr txBox="true"/>
            <p:nvPr/>
          </p:nvSpPr>
          <p:spPr>
            <a:xfrm rot="0">
              <a:off x="0" y="4349224"/>
              <a:ext cx="6792024" cy="1117859"/>
            </a:xfrm>
            <a:prstGeom prst="rect">
              <a:avLst/>
            </a:prstGeom>
          </p:spPr>
          <p:txBody>
            <a:bodyPr anchor="t" rtlCol="false" tIns="0" lIns="0" bIns="0" rIns="0">
              <a:spAutoFit/>
            </a:bodyPr>
            <a:lstStyle/>
            <a:p>
              <a:pPr algn="just" marL="872741" indent="-436370" lvl="1">
                <a:lnSpc>
                  <a:spcPts val="8084"/>
                </a:lnSpc>
                <a:buFont typeface="Arial"/>
                <a:buChar char="•"/>
              </a:pPr>
              <a:r>
                <a:rPr lang="en-US" sz="4042">
                  <a:solidFill>
                    <a:srgbClr val="252930"/>
                  </a:solidFill>
                  <a:latin typeface="Maven Pro"/>
                  <a:ea typeface="Maven Pro"/>
                  <a:cs typeface="Maven Pro"/>
                  <a:sym typeface="Maven Pro"/>
                </a:rPr>
                <a:t>Reference</a:t>
              </a:r>
            </a:p>
          </p:txBody>
        </p:sp>
      </p:grpSp>
      <p:sp>
        <p:nvSpPr>
          <p:cNvPr name="TextBox 15" id="15"/>
          <p:cNvSpPr txBox="true"/>
          <p:nvPr/>
        </p:nvSpPr>
        <p:spPr>
          <a:xfrm rot="0">
            <a:off x="4995148" y="1869816"/>
            <a:ext cx="8297704" cy="828116"/>
          </a:xfrm>
          <a:prstGeom prst="rect">
            <a:avLst/>
          </a:prstGeom>
        </p:spPr>
        <p:txBody>
          <a:bodyPr anchor="t" rtlCol="false" tIns="0" lIns="0" bIns="0" rIns="0">
            <a:spAutoFit/>
          </a:bodyPr>
          <a:lstStyle/>
          <a:p>
            <a:pPr algn="ctr">
              <a:lnSpc>
                <a:spcPts val="5841"/>
              </a:lnSpc>
            </a:pPr>
            <a:r>
              <a:rPr lang="en-US" b="true" sz="7301">
                <a:solidFill>
                  <a:srgbClr val="252D37"/>
                </a:solidFill>
                <a:latin typeface="Montserrat Bold"/>
                <a:ea typeface="Montserrat Bold"/>
                <a:cs typeface="Montserrat Bold"/>
                <a:sym typeface="Montserrat Bold"/>
              </a:rPr>
              <a:t>OVERVIEW</a:t>
            </a:r>
          </a:p>
        </p:txBody>
      </p:sp>
      <p:sp>
        <p:nvSpPr>
          <p:cNvPr name="Freeform 16" id="16"/>
          <p:cNvSpPr/>
          <p:nvPr/>
        </p:nvSpPr>
        <p:spPr>
          <a:xfrm flipH="true" flipV="false" rot="0">
            <a:off x="-211950" y="-104775"/>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7" id="17"/>
          <p:cNvSpPr/>
          <p:nvPr/>
        </p:nvSpPr>
        <p:spPr>
          <a:xfrm flipH="false" flipV="false" rot="0">
            <a:off x="1777365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8" id="18"/>
          <p:cNvSpPr/>
          <p:nvPr/>
        </p:nvSpPr>
        <p:spPr>
          <a:xfrm flipH="false" flipV="false" rot="0">
            <a:off x="14542983"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Freeform 2" id="2"/>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64107" y="9258300"/>
            <a:ext cx="2716317" cy="1358159"/>
          </a:xfrm>
          <a:custGeom>
            <a:avLst/>
            <a:gdLst/>
            <a:ahLst/>
            <a:cxnLst/>
            <a:rect r="r" b="b" t="t" l="l"/>
            <a:pathLst>
              <a:path h="1358159" w="2716317">
                <a:moveTo>
                  <a:pt x="0" y="0"/>
                </a:moveTo>
                <a:lnTo>
                  <a:pt x="2716318" y="0"/>
                </a:lnTo>
                <a:lnTo>
                  <a:pt x="2716318"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354175" y="-12382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pic>
        <p:nvPicPr>
          <p:cNvPr name="Picture 5" id="5">
            <a:hlinkClick action="ppaction://media"/>
          </p:cNvPr>
          <p:cNvPicPr>
            <a:picLocks noChangeAspect="true"/>
          </p:cNvPicPr>
          <p:nvPr>
            <a:videoFile r:link="rId9"/>
            <p:extLst>
              <p:ext uri="{DAA4B4D4-6D71-4841-9C94-3DE7FCFB9230}">
                <p14:media xmlns:p14="http://schemas.microsoft.com/office/powerpoint/2010/main" r:embed="rId10"/>
              </p:ext>
            </p:extLst>
          </p:nvPr>
        </p:nvPicPr>
        <p:blipFill>
          <a:blip r:embed="rId8"/>
          <a:srcRect l="0" t="1219" r="0" b="1219"/>
          <a:stretch>
            <a:fillRect/>
          </a:stretch>
        </p:blipFill>
        <p:spPr>
          <a:xfrm flipH="false" flipV="false" rot="0">
            <a:off x="3765963" y="1386383"/>
            <a:ext cx="11247121" cy="8229600"/>
          </a:xfrm>
          <a:prstGeom prst="rect">
            <a:avLst/>
          </a:prstGeom>
        </p:spPr>
      </p:pic>
      <p:sp>
        <p:nvSpPr>
          <p:cNvPr name="TextBox 6" id="6"/>
          <p:cNvSpPr txBox="true"/>
          <p:nvPr/>
        </p:nvSpPr>
        <p:spPr>
          <a:xfrm rot="0">
            <a:off x="4596087" y="475157"/>
            <a:ext cx="9095826" cy="911226"/>
          </a:xfrm>
          <a:prstGeom prst="rect">
            <a:avLst/>
          </a:prstGeom>
        </p:spPr>
        <p:txBody>
          <a:bodyPr anchor="t" rtlCol="false" tIns="0" lIns="0" bIns="0" rIns="0">
            <a:spAutoFit/>
          </a:bodyPr>
          <a:lstStyle/>
          <a:p>
            <a:pPr algn="ctr">
              <a:lnSpc>
                <a:spcPts val="6400"/>
              </a:lnSpc>
            </a:pPr>
            <a:r>
              <a:rPr lang="en-US" b="true" sz="8000">
                <a:solidFill>
                  <a:srgbClr val="252D37"/>
                </a:solidFill>
                <a:latin typeface="Montserrat Bold"/>
                <a:ea typeface="Montserrat Bold"/>
                <a:cs typeface="Montserrat Bold"/>
                <a:sym typeface="Montserrat Bold"/>
              </a:rPr>
              <a:t>DEMO VIDEO</a:t>
            </a:r>
          </a:p>
        </p:txBody>
      </p:sp>
    </p:spTree>
  </p:cSld>
  <p:clrMapOvr>
    <a:masterClrMapping/>
  </p:clrMapOvr>
  <p:timing>
    <p:tnLst>
      <p:par>
        <p:cTn dur="indefinite" restart="never" nodeType="tmRoot">
          <p:childTnLst>
            <p:video>
              <p:cMediaNode vol="100000">
                <p:cTn fill="hold" display="false">
                  <p:stCondLst>
                    <p:cond delay="indefinite"/>
                  </p:stCondLst>
                </p:cTn>
                <p:tgtEl>
                  <p:spTgt spid="5"/>
                </p:tgtEl>
              </p:cMediaNode>
            </p:video>
          </p:childTnLst>
        </p:cTn>
      </p:par>
    </p:tnLst>
  </p:timing>
</p:sld>
</file>

<file path=ppt/slides/slide31.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Freeform 2" id="2"/>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34297" y="9258300"/>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4628496" y="0"/>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992456" y="1635902"/>
            <a:ext cx="4487587" cy="3749123"/>
          </a:xfrm>
          <a:custGeom>
            <a:avLst/>
            <a:gdLst/>
            <a:ahLst/>
            <a:cxnLst/>
            <a:rect r="r" b="b" t="t" l="l"/>
            <a:pathLst>
              <a:path h="3749123" w="4487587">
                <a:moveTo>
                  <a:pt x="0" y="0"/>
                </a:moveTo>
                <a:lnTo>
                  <a:pt x="4487587" y="0"/>
                </a:lnTo>
                <a:lnTo>
                  <a:pt x="4487587" y="3749123"/>
                </a:lnTo>
                <a:lnTo>
                  <a:pt x="0" y="3749123"/>
                </a:lnTo>
                <a:lnTo>
                  <a:pt x="0" y="0"/>
                </a:lnTo>
                <a:close/>
              </a:path>
            </a:pathLst>
          </a:custGeom>
          <a:blipFill>
            <a:blip r:embed="rId8"/>
            <a:stretch>
              <a:fillRect l="0" t="0" r="0" b="0"/>
            </a:stretch>
          </a:blipFill>
        </p:spPr>
      </p:sp>
      <p:sp>
        <p:nvSpPr>
          <p:cNvPr name="Freeform 6" id="6"/>
          <p:cNvSpPr/>
          <p:nvPr/>
        </p:nvSpPr>
        <p:spPr>
          <a:xfrm flipH="false" flipV="false" rot="0">
            <a:off x="9144000" y="1835927"/>
            <a:ext cx="4465248" cy="3749123"/>
          </a:xfrm>
          <a:custGeom>
            <a:avLst/>
            <a:gdLst/>
            <a:ahLst/>
            <a:cxnLst/>
            <a:rect r="r" b="b" t="t" l="l"/>
            <a:pathLst>
              <a:path h="3749123" w="4465248">
                <a:moveTo>
                  <a:pt x="0" y="0"/>
                </a:moveTo>
                <a:lnTo>
                  <a:pt x="4465248" y="0"/>
                </a:lnTo>
                <a:lnTo>
                  <a:pt x="4465248" y="3749123"/>
                </a:lnTo>
                <a:lnTo>
                  <a:pt x="0" y="3749123"/>
                </a:lnTo>
                <a:lnTo>
                  <a:pt x="0" y="0"/>
                </a:lnTo>
                <a:close/>
              </a:path>
            </a:pathLst>
          </a:custGeom>
          <a:blipFill>
            <a:blip r:embed="rId9"/>
            <a:stretch>
              <a:fillRect l="0" t="0" r="0" b="0"/>
            </a:stretch>
          </a:blipFill>
        </p:spPr>
      </p:sp>
      <p:sp>
        <p:nvSpPr>
          <p:cNvPr name="Freeform 7" id="7"/>
          <p:cNvSpPr/>
          <p:nvPr/>
        </p:nvSpPr>
        <p:spPr>
          <a:xfrm flipH="false" flipV="false" rot="0">
            <a:off x="4236249" y="6532979"/>
            <a:ext cx="4556313" cy="3792121"/>
          </a:xfrm>
          <a:custGeom>
            <a:avLst/>
            <a:gdLst/>
            <a:ahLst/>
            <a:cxnLst/>
            <a:rect r="r" b="b" t="t" l="l"/>
            <a:pathLst>
              <a:path h="3792121" w="4556313">
                <a:moveTo>
                  <a:pt x="0" y="0"/>
                </a:moveTo>
                <a:lnTo>
                  <a:pt x="4556313" y="0"/>
                </a:lnTo>
                <a:lnTo>
                  <a:pt x="4556313" y="3792121"/>
                </a:lnTo>
                <a:lnTo>
                  <a:pt x="0" y="3792121"/>
                </a:lnTo>
                <a:lnTo>
                  <a:pt x="0" y="0"/>
                </a:lnTo>
                <a:close/>
              </a:path>
            </a:pathLst>
          </a:custGeom>
          <a:blipFill>
            <a:blip r:embed="rId10"/>
            <a:stretch>
              <a:fillRect l="0" t="0" r="0" b="0"/>
            </a:stretch>
          </a:blipFill>
        </p:spPr>
      </p:sp>
      <p:sp>
        <p:nvSpPr>
          <p:cNvPr name="Freeform 8" id="8"/>
          <p:cNvSpPr/>
          <p:nvPr/>
        </p:nvSpPr>
        <p:spPr>
          <a:xfrm flipH="false" flipV="false" rot="0">
            <a:off x="12350340" y="6396054"/>
            <a:ext cx="4556313" cy="3890946"/>
          </a:xfrm>
          <a:custGeom>
            <a:avLst/>
            <a:gdLst/>
            <a:ahLst/>
            <a:cxnLst/>
            <a:rect r="r" b="b" t="t" l="l"/>
            <a:pathLst>
              <a:path h="3890946" w="4556313">
                <a:moveTo>
                  <a:pt x="0" y="0"/>
                </a:moveTo>
                <a:lnTo>
                  <a:pt x="4556312" y="0"/>
                </a:lnTo>
                <a:lnTo>
                  <a:pt x="4556312" y="3890946"/>
                </a:lnTo>
                <a:lnTo>
                  <a:pt x="0" y="3890946"/>
                </a:lnTo>
                <a:lnTo>
                  <a:pt x="0" y="0"/>
                </a:lnTo>
                <a:close/>
              </a:path>
            </a:pathLst>
          </a:custGeom>
          <a:blipFill>
            <a:blip r:embed="rId11"/>
            <a:stretch>
              <a:fillRect l="0" t="0" r="0" b="0"/>
            </a:stretch>
          </a:blipFill>
        </p:spPr>
      </p:sp>
      <p:sp>
        <p:nvSpPr>
          <p:cNvPr name="TextBox 9" id="9"/>
          <p:cNvSpPr txBox="true"/>
          <p:nvPr/>
        </p:nvSpPr>
        <p:spPr>
          <a:xfrm rot="0">
            <a:off x="258110" y="302037"/>
            <a:ext cx="13568860" cy="879839"/>
          </a:xfrm>
          <a:prstGeom prst="rect">
            <a:avLst/>
          </a:prstGeom>
        </p:spPr>
        <p:txBody>
          <a:bodyPr anchor="t" rtlCol="false" tIns="0" lIns="0" bIns="0" rIns="0">
            <a:spAutoFit/>
          </a:bodyPr>
          <a:lstStyle/>
          <a:p>
            <a:pPr algn="ctr">
              <a:lnSpc>
                <a:spcPts val="6205"/>
              </a:lnSpc>
            </a:pPr>
            <a:r>
              <a:rPr lang="en-US" b="true" sz="7757">
                <a:solidFill>
                  <a:srgbClr val="252D37"/>
                </a:solidFill>
                <a:latin typeface="Montserrat Bold"/>
                <a:ea typeface="Montserrat Bold"/>
                <a:cs typeface="Montserrat Bold"/>
                <a:sym typeface="Montserrat Bold"/>
              </a:rPr>
              <a:t> SNAPSHOTS OF PROJECT</a:t>
            </a:r>
          </a:p>
        </p:txBody>
      </p:sp>
      <p:sp>
        <p:nvSpPr>
          <p:cNvPr name="TextBox 10" id="10"/>
          <p:cNvSpPr txBox="true"/>
          <p:nvPr/>
        </p:nvSpPr>
        <p:spPr>
          <a:xfrm rot="0">
            <a:off x="258110" y="1143777"/>
            <a:ext cx="6251890" cy="692150"/>
          </a:xfrm>
          <a:prstGeom prst="rect">
            <a:avLst/>
          </a:prstGeom>
        </p:spPr>
        <p:txBody>
          <a:bodyPr anchor="t" rtlCol="false" tIns="0" lIns="0" bIns="0" rIns="0">
            <a:spAutoFit/>
          </a:bodyPr>
          <a:lstStyle/>
          <a:p>
            <a:pPr algn="l" marL="431801" indent="-215900" lvl="1">
              <a:lnSpc>
                <a:spcPts val="2800"/>
              </a:lnSpc>
              <a:buFont typeface="Arial"/>
              <a:buChar char="•"/>
            </a:pPr>
            <a:r>
              <a:rPr lang="en-US" b="true" sz="2000">
                <a:solidFill>
                  <a:srgbClr val="252D37"/>
                </a:solidFill>
                <a:latin typeface="Montserrat Bold"/>
                <a:ea typeface="Montserrat Bold"/>
                <a:cs typeface="Montserrat Bold"/>
                <a:sym typeface="Montserrat Bold"/>
              </a:rPr>
              <a:t>DOUBLE FINGER TO CONTROL MOUSE POINTER</a:t>
            </a:r>
          </a:p>
        </p:txBody>
      </p:sp>
      <p:sp>
        <p:nvSpPr>
          <p:cNvPr name="TextBox 11" id="11"/>
          <p:cNvSpPr txBox="true"/>
          <p:nvPr/>
        </p:nvSpPr>
        <p:spPr>
          <a:xfrm rot="0">
            <a:off x="7101579" y="1445402"/>
            <a:ext cx="8583611" cy="692150"/>
          </a:xfrm>
          <a:prstGeom prst="rect">
            <a:avLst/>
          </a:prstGeom>
        </p:spPr>
        <p:txBody>
          <a:bodyPr anchor="t" rtlCol="false" tIns="0" lIns="0" bIns="0" rIns="0">
            <a:spAutoFit/>
          </a:bodyPr>
          <a:lstStyle/>
          <a:p>
            <a:pPr algn="l" marL="431801" indent="-215900" lvl="1">
              <a:lnSpc>
                <a:spcPts val="2800"/>
              </a:lnSpc>
              <a:buFont typeface="Arial"/>
              <a:buChar char="•"/>
            </a:pPr>
            <a:r>
              <a:rPr lang="en-US" b="true" sz="2000">
                <a:solidFill>
                  <a:srgbClr val="252D37"/>
                </a:solidFill>
                <a:latin typeface="Montserrat Bold"/>
                <a:ea typeface="Montserrat Bold"/>
                <a:cs typeface="Montserrat Bold"/>
                <a:sym typeface="Montserrat Bold"/>
              </a:rPr>
              <a:t>RIGHT HAND (MAJOR HAND) PINCH GESTURE FOR VOLUME CONTROL</a:t>
            </a:r>
          </a:p>
        </p:txBody>
      </p:sp>
      <p:sp>
        <p:nvSpPr>
          <p:cNvPr name="TextBox 12" id="12"/>
          <p:cNvSpPr txBox="true"/>
          <p:nvPr/>
        </p:nvSpPr>
        <p:spPr>
          <a:xfrm rot="0">
            <a:off x="1110304" y="5802729"/>
            <a:ext cx="6251890" cy="692150"/>
          </a:xfrm>
          <a:prstGeom prst="rect">
            <a:avLst/>
          </a:prstGeom>
        </p:spPr>
        <p:txBody>
          <a:bodyPr anchor="t" rtlCol="false" tIns="0" lIns="0" bIns="0" rIns="0">
            <a:spAutoFit/>
          </a:bodyPr>
          <a:lstStyle/>
          <a:p>
            <a:pPr algn="l" marL="431801" indent="-215900" lvl="1">
              <a:lnSpc>
                <a:spcPts val="2800"/>
              </a:lnSpc>
              <a:buFont typeface="Arial"/>
              <a:buChar char="•"/>
            </a:pPr>
            <a:r>
              <a:rPr lang="en-US" b="true" sz="2000">
                <a:solidFill>
                  <a:srgbClr val="252D37"/>
                </a:solidFill>
                <a:latin typeface="Montserrat Bold"/>
                <a:ea typeface="Montserrat Bold"/>
                <a:cs typeface="Montserrat Bold"/>
                <a:sym typeface="Montserrat Bold"/>
              </a:rPr>
              <a:t>LEFT HAND (MINOR HAND) PINCH GESTURE FOR BRIGHTNESS CONTROL</a:t>
            </a:r>
          </a:p>
        </p:txBody>
      </p:sp>
      <p:sp>
        <p:nvSpPr>
          <p:cNvPr name="TextBox 13" id="13"/>
          <p:cNvSpPr txBox="true"/>
          <p:nvPr/>
        </p:nvSpPr>
        <p:spPr>
          <a:xfrm rot="0">
            <a:off x="9433300" y="6030929"/>
            <a:ext cx="6251890" cy="692150"/>
          </a:xfrm>
          <a:prstGeom prst="rect">
            <a:avLst/>
          </a:prstGeom>
        </p:spPr>
        <p:txBody>
          <a:bodyPr anchor="t" rtlCol="false" tIns="0" lIns="0" bIns="0" rIns="0">
            <a:spAutoFit/>
          </a:bodyPr>
          <a:lstStyle/>
          <a:p>
            <a:pPr algn="l" marL="431801" indent="-215900" lvl="1">
              <a:lnSpc>
                <a:spcPts val="2800"/>
              </a:lnSpc>
              <a:buFont typeface="Arial"/>
              <a:buChar char="•"/>
            </a:pPr>
            <a:r>
              <a:rPr lang="en-US" b="true" sz="2000">
                <a:solidFill>
                  <a:srgbClr val="252D37"/>
                </a:solidFill>
                <a:latin typeface="Montserrat Bold"/>
                <a:ea typeface="Montserrat Bold"/>
                <a:cs typeface="Montserrat Bold"/>
                <a:sym typeface="Montserrat Bold"/>
              </a:rPr>
              <a:t>PALM GESTURE FOR FINGER MAPPING AND CLICK</a:t>
            </a:r>
          </a:p>
        </p:txBody>
      </p:sp>
    </p:spTree>
  </p:cSld>
  <p:clrMapOvr>
    <a:masterClrMapping/>
  </p:clrMapOvr>
</p:sld>
</file>

<file path=ppt/slides/slide32.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4596087" y="725487"/>
            <a:ext cx="9095826" cy="911226"/>
          </a:xfrm>
          <a:prstGeom prst="rect">
            <a:avLst/>
          </a:prstGeom>
        </p:spPr>
        <p:txBody>
          <a:bodyPr anchor="t" rtlCol="false" tIns="0" lIns="0" bIns="0" rIns="0">
            <a:spAutoFit/>
          </a:bodyPr>
          <a:lstStyle/>
          <a:p>
            <a:pPr algn="ctr">
              <a:lnSpc>
                <a:spcPts val="6400"/>
              </a:lnSpc>
            </a:pPr>
            <a:r>
              <a:rPr lang="en-US" b="true" sz="8000">
                <a:solidFill>
                  <a:srgbClr val="252D37"/>
                </a:solidFill>
                <a:latin typeface="Montserrat Bold"/>
                <a:ea typeface="Montserrat Bold"/>
                <a:cs typeface="Montserrat Bold"/>
                <a:sym typeface="Montserrat Bold"/>
              </a:rPr>
              <a:t>TESTING</a:t>
            </a:r>
          </a:p>
        </p:txBody>
      </p:sp>
      <p:sp>
        <p:nvSpPr>
          <p:cNvPr name="Freeform 3" id="3"/>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28700"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354175" y="-12382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2375860" y="2195349"/>
            <a:ext cx="13536281" cy="6275699"/>
          </a:xfrm>
          <a:prstGeom prst="rect">
            <a:avLst/>
          </a:prstGeom>
        </p:spPr>
        <p:txBody>
          <a:bodyPr anchor="t" rtlCol="false" tIns="0" lIns="0" bIns="0" rIns="0">
            <a:spAutoFit/>
          </a:bodyPr>
          <a:lstStyle/>
          <a:p>
            <a:pPr algn="l" marL="662163" indent="-331082" lvl="1">
              <a:lnSpc>
                <a:spcPts val="4140"/>
              </a:lnSpc>
              <a:buFont typeface="Arial"/>
              <a:buChar char="•"/>
            </a:pPr>
            <a:r>
              <a:rPr lang="en-US" b="true" sz="3066" spc="184">
                <a:solidFill>
                  <a:srgbClr val="000000"/>
                </a:solidFill>
                <a:latin typeface="Montserrat Bold"/>
                <a:ea typeface="Montserrat Bold"/>
                <a:cs typeface="Montserrat Bold"/>
                <a:sym typeface="Montserrat Bold"/>
              </a:rPr>
              <a:t>Testing the System</a:t>
            </a:r>
            <a:r>
              <a:rPr lang="en-US" sz="3066" spc="184">
                <a:solidFill>
                  <a:srgbClr val="000000"/>
                </a:solidFill>
                <a:latin typeface="Montserrat"/>
                <a:ea typeface="Montserrat"/>
                <a:cs typeface="Montserrat"/>
                <a:sym typeface="Montserrat"/>
              </a:rPr>
              <a:t>: Test the system with various lighting conditions, different users, and different hand sizes to ensure robustness.</a:t>
            </a:r>
          </a:p>
          <a:p>
            <a:pPr algn="l">
              <a:lnSpc>
                <a:spcPts val="4140"/>
              </a:lnSpc>
            </a:pPr>
          </a:p>
          <a:p>
            <a:pPr algn="l" marL="662163" indent="-331082" lvl="1">
              <a:lnSpc>
                <a:spcPts val="4140"/>
              </a:lnSpc>
              <a:buFont typeface="Arial"/>
              <a:buChar char="•"/>
            </a:pPr>
            <a:r>
              <a:rPr lang="en-US" b="true" sz="3066" spc="184">
                <a:solidFill>
                  <a:srgbClr val="000000"/>
                </a:solidFill>
                <a:latin typeface="Montserrat Bold"/>
                <a:ea typeface="Montserrat Bold"/>
                <a:cs typeface="Montserrat Bold"/>
                <a:sym typeface="Montserrat Bold"/>
              </a:rPr>
              <a:t>Performance Evaluation</a:t>
            </a:r>
            <a:r>
              <a:rPr lang="en-US" sz="3066" spc="184">
                <a:solidFill>
                  <a:srgbClr val="000000"/>
                </a:solidFill>
                <a:latin typeface="Montserrat"/>
                <a:ea typeface="Montserrat"/>
                <a:cs typeface="Montserrat"/>
                <a:sym typeface="Montserrat"/>
              </a:rPr>
              <a:t>: Measure the response time, gesture recognition accuracy, and system latency to evaluate real-time performance.</a:t>
            </a:r>
          </a:p>
          <a:p>
            <a:pPr algn="l">
              <a:lnSpc>
                <a:spcPts val="4140"/>
              </a:lnSpc>
            </a:pPr>
          </a:p>
          <a:p>
            <a:pPr algn="l" marL="662163" indent="-331082" lvl="1">
              <a:lnSpc>
                <a:spcPts val="4140"/>
              </a:lnSpc>
              <a:buFont typeface="Arial"/>
              <a:buChar char="•"/>
            </a:pPr>
            <a:r>
              <a:rPr lang="en-US" b="true" sz="3066" spc="184">
                <a:solidFill>
                  <a:srgbClr val="000000"/>
                </a:solidFill>
                <a:latin typeface="Montserrat Bold"/>
                <a:ea typeface="Montserrat Bold"/>
                <a:cs typeface="Montserrat Bold"/>
                <a:sym typeface="Montserrat Bold"/>
              </a:rPr>
              <a:t>Error Handling</a:t>
            </a:r>
            <a:r>
              <a:rPr lang="en-US" sz="3066" spc="184">
                <a:solidFill>
                  <a:srgbClr val="000000"/>
                </a:solidFill>
                <a:latin typeface="Montserrat"/>
                <a:ea typeface="Montserrat"/>
                <a:cs typeface="Montserrat"/>
                <a:sym typeface="Montserrat"/>
              </a:rPr>
              <a:t>: Implement logic to handle false positives and missed gestures by refining the preprocessing and classification steps.</a:t>
            </a:r>
          </a:p>
          <a:p>
            <a:pPr algn="l">
              <a:lnSpc>
                <a:spcPts val="4140"/>
              </a:lnSpc>
              <a:spcBef>
                <a:spcPct val="0"/>
              </a:spcBef>
            </a:pPr>
          </a:p>
        </p:txBody>
      </p:sp>
    </p:spTree>
  </p:cSld>
  <p:clrMapOvr>
    <a:masterClrMapping/>
  </p:clrMapOvr>
</p:sld>
</file>

<file path=ppt/slides/slide33.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1541180" y="793780"/>
            <a:ext cx="14096065" cy="755746"/>
          </a:xfrm>
          <a:prstGeom prst="rect">
            <a:avLst/>
          </a:prstGeom>
        </p:spPr>
        <p:txBody>
          <a:bodyPr anchor="t" rtlCol="false" tIns="0" lIns="0" bIns="0" rIns="0">
            <a:spAutoFit/>
          </a:bodyPr>
          <a:lstStyle/>
          <a:p>
            <a:pPr algn="ctr">
              <a:lnSpc>
                <a:spcPts val="5301"/>
              </a:lnSpc>
            </a:pPr>
            <a:r>
              <a:rPr lang="en-US" b="true" sz="6626">
                <a:solidFill>
                  <a:srgbClr val="252D37"/>
                </a:solidFill>
                <a:latin typeface="Montserrat Bold"/>
                <a:ea typeface="Montserrat Bold"/>
                <a:cs typeface="Montserrat Bold"/>
                <a:sym typeface="Montserrat Bold"/>
              </a:rPr>
              <a:t>RESULT AND DISCUSSION </a:t>
            </a:r>
          </a:p>
        </p:txBody>
      </p:sp>
      <p:sp>
        <p:nvSpPr>
          <p:cNvPr name="Freeform 3" id="3"/>
          <p:cNvSpPr/>
          <p:nvPr/>
        </p:nvSpPr>
        <p:spPr>
          <a:xfrm flipH="false" flipV="false" rot="0">
            <a:off x="1802989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313573" y="9258300"/>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320583">
            <a:off x="-516220" y="-50787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alphaModFix amt="86000"/>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541180" y="1807137"/>
            <a:ext cx="15558629" cy="8130242"/>
          </a:xfrm>
          <a:prstGeom prst="rect">
            <a:avLst/>
          </a:prstGeom>
        </p:spPr>
        <p:txBody>
          <a:bodyPr anchor="t" rtlCol="false" tIns="0" lIns="0" bIns="0" rIns="0">
            <a:spAutoFit/>
          </a:bodyPr>
          <a:lstStyle/>
          <a:p>
            <a:pPr algn="l">
              <a:lnSpc>
                <a:spcPts val="3083"/>
              </a:lnSpc>
              <a:spcBef>
                <a:spcPct val="0"/>
              </a:spcBef>
            </a:pPr>
            <a:r>
              <a:rPr lang="en-US" b="true" sz="2202">
                <a:solidFill>
                  <a:srgbClr val="252D37"/>
                </a:solidFill>
                <a:latin typeface="Montserrat Bold"/>
                <a:ea typeface="Montserrat Bold"/>
                <a:cs typeface="Montserrat Bold"/>
                <a:sym typeface="Montserrat Bold"/>
              </a:rPr>
              <a:t>Inputs:</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Hand gestures captured via a webcam in real time.</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Gestures include predefined actions such as palm, fist, pinch, and V-gesture.</a:t>
            </a:r>
          </a:p>
          <a:p>
            <a:pPr algn="l">
              <a:lnSpc>
                <a:spcPts val="3083"/>
              </a:lnSpc>
              <a:spcBef>
                <a:spcPct val="0"/>
              </a:spcBef>
            </a:pPr>
            <a:r>
              <a:rPr lang="en-US" b="true" sz="2202">
                <a:solidFill>
                  <a:srgbClr val="252D37"/>
                </a:solidFill>
                <a:latin typeface="Montserrat Bold"/>
                <a:ea typeface="Montserrat Bold"/>
                <a:cs typeface="Montserrat Bold"/>
                <a:sym typeface="Montserrat Bold"/>
              </a:rPr>
              <a:t>Outputs:</a:t>
            </a:r>
          </a:p>
          <a:p>
            <a:pPr algn="l" marL="475460" indent="-237730" lvl="1">
              <a:lnSpc>
                <a:spcPts val="3083"/>
              </a:lnSpc>
              <a:buAutoNum type="arabicPeriod" startAt="1"/>
            </a:pPr>
            <a:r>
              <a:rPr lang="en-US" sz="2202">
                <a:solidFill>
                  <a:srgbClr val="252D37"/>
                </a:solidFill>
                <a:latin typeface="Montserrat"/>
                <a:ea typeface="Montserrat"/>
                <a:cs typeface="Montserrat"/>
                <a:sym typeface="Montserrat"/>
              </a:rPr>
              <a:t>Cursor Movement: Gestures control the movement of the cursor on the screen.</a:t>
            </a:r>
          </a:p>
          <a:p>
            <a:pPr algn="l" marL="475460" indent="-237730" lvl="1">
              <a:lnSpc>
                <a:spcPts val="3083"/>
              </a:lnSpc>
              <a:buAutoNum type="arabicPeriod" startAt="1"/>
            </a:pPr>
            <a:r>
              <a:rPr lang="en-US" sz="2202">
                <a:solidFill>
                  <a:srgbClr val="252D37"/>
                </a:solidFill>
                <a:latin typeface="Montserrat"/>
                <a:ea typeface="Montserrat"/>
                <a:cs typeface="Montserrat"/>
                <a:sym typeface="Montserrat"/>
              </a:rPr>
              <a:t>Volume Control: Hand gestures increase or decrease the system volume.</a:t>
            </a:r>
          </a:p>
          <a:p>
            <a:pPr algn="l" marL="475460" indent="-237730" lvl="1">
              <a:lnSpc>
                <a:spcPts val="3083"/>
              </a:lnSpc>
              <a:buAutoNum type="arabicPeriod" startAt="1"/>
            </a:pPr>
            <a:r>
              <a:rPr lang="en-US" sz="2202">
                <a:solidFill>
                  <a:srgbClr val="252D37"/>
                </a:solidFill>
                <a:latin typeface="Montserrat"/>
                <a:ea typeface="Montserrat"/>
                <a:cs typeface="Montserrat"/>
                <a:sym typeface="Montserrat"/>
              </a:rPr>
              <a:t>Brightness Adjustment: Gestures allow for adjusting screen brightness levels.</a:t>
            </a:r>
          </a:p>
          <a:p>
            <a:pPr algn="l" marL="475460" indent="-237730" lvl="1">
              <a:lnSpc>
                <a:spcPts val="3083"/>
              </a:lnSpc>
              <a:buAutoNum type="arabicPeriod" startAt="1"/>
            </a:pPr>
            <a:r>
              <a:rPr lang="en-US" sz="2202">
                <a:solidFill>
                  <a:srgbClr val="252D37"/>
                </a:solidFill>
                <a:latin typeface="Montserrat"/>
                <a:ea typeface="Montserrat"/>
                <a:cs typeface="Montserrat"/>
                <a:sym typeface="Montserrat"/>
              </a:rPr>
              <a:t>Click Actions: Specific gestures trigger left or right mouse clicks.</a:t>
            </a:r>
          </a:p>
          <a:p>
            <a:pPr algn="l">
              <a:lnSpc>
                <a:spcPts val="3083"/>
              </a:lnSpc>
              <a:spcBef>
                <a:spcPct val="0"/>
              </a:spcBef>
            </a:pPr>
            <a:r>
              <a:rPr lang="en-US" b="true" sz="2202">
                <a:solidFill>
                  <a:srgbClr val="252D37"/>
                </a:solidFill>
                <a:latin typeface="Montserrat Bold"/>
                <a:ea typeface="Montserrat Bold"/>
                <a:cs typeface="Montserrat Bold"/>
                <a:sym typeface="Montserrat Bold"/>
              </a:rPr>
              <a:t>Performance:</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The system achieves high accuracy in well-lit conditions.</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Real-time responsiveness provides a seamless user experience.</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Effective for smart home automation, media control, and assistive technology applications.</a:t>
            </a:r>
          </a:p>
          <a:p>
            <a:pPr algn="l">
              <a:lnSpc>
                <a:spcPts val="3083"/>
              </a:lnSpc>
              <a:spcBef>
                <a:spcPct val="0"/>
              </a:spcBef>
            </a:pPr>
            <a:r>
              <a:rPr lang="en-US" b="true" sz="2202">
                <a:solidFill>
                  <a:srgbClr val="252D37"/>
                </a:solidFill>
                <a:latin typeface="Montserrat Bold"/>
                <a:ea typeface="Montserrat Bold"/>
                <a:cs typeface="Montserrat Bold"/>
                <a:sym typeface="Montserrat Bold"/>
              </a:rPr>
              <a:t>Challenges:</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The system faces issues with low-light environments, gesture ambiguity, and hand occlusions.</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Different hand sizes and skin tones can occasionally affect recognition accuracy.</a:t>
            </a:r>
          </a:p>
          <a:p>
            <a:pPr algn="l">
              <a:lnSpc>
                <a:spcPts val="3083"/>
              </a:lnSpc>
              <a:spcBef>
                <a:spcPct val="0"/>
              </a:spcBef>
            </a:pPr>
            <a:r>
              <a:rPr lang="en-US" b="true" sz="2202">
                <a:solidFill>
                  <a:srgbClr val="252D37"/>
                </a:solidFill>
                <a:latin typeface="Montserrat Bold"/>
                <a:ea typeface="Montserrat Bold"/>
                <a:cs typeface="Montserrat Bold"/>
                <a:sym typeface="Montserrat Bold"/>
              </a:rPr>
              <a:t>Discussion:</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The system performs reliably under ideal conditions, demonstrating its potential for practical use.</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Improvements in gesture recognition algorithms and lighting adaptability will enhance its robustness.</a:t>
            </a:r>
          </a:p>
          <a:p>
            <a:pPr algn="l" marL="475460" indent="-237730" lvl="1">
              <a:lnSpc>
                <a:spcPts val="3083"/>
              </a:lnSpc>
              <a:buFont typeface="Arial"/>
              <a:buChar char="•"/>
            </a:pPr>
            <a:r>
              <a:rPr lang="en-US" sz="2202">
                <a:solidFill>
                  <a:srgbClr val="252D37"/>
                </a:solidFill>
                <a:latin typeface="Montserrat"/>
                <a:ea typeface="Montserrat"/>
                <a:cs typeface="Montserrat"/>
                <a:sym typeface="Montserrat"/>
              </a:rPr>
              <a:t>Addressing current challenges will make the system more suitable for real-world applications across various domains.</a:t>
            </a:r>
          </a:p>
          <a:p>
            <a:pPr algn="ctr">
              <a:lnSpc>
                <a:spcPts val="3083"/>
              </a:lnSpc>
            </a:pPr>
          </a:p>
        </p:txBody>
      </p:sp>
    </p:spTree>
  </p:cSld>
  <p:clrMapOvr>
    <a:masterClrMapping/>
  </p:clrMapOvr>
</p:sld>
</file>

<file path=ppt/slides/slide34.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3663395" y="613511"/>
            <a:ext cx="9095826" cy="911226"/>
          </a:xfrm>
          <a:prstGeom prst="rect">
            <a:avLst/>
          </a:prstGeom>
        </p:spPr>
        <p:txBody>
          <a:bodyPr anchor="t" rtlCol="false" tIns="0" lIns="0" bIns="0" rIns="0">
            <a:spAutoFit/>
          </a:bodyPr>
          <a:lstStyle/>
          <a:p>
            <a:pPr algn="ctr">
              <a:lnSpc>
                <a:spcPts val="6400"/>
              </a:lnSpc>
            </a:pPr>
            <a:r>
              <a:rPr lang="en-US" b="true" sz="8000">
                <a:solidFill>
                  <a:srgbClr val="252D37"/>
                </a:solidFill>
                <a:latin typeface="Montserrat Bold"/>
                <a:ea typeface="Montserrat Bold"/>
                <a:cs typeface="Montserrat Bold"/>
                <a:sym typeface="Montserrat Bold"/>
              </a:rPr>
              <a:t>CONCLUSION</a:t>
            </a:r>
          </a:p>
        </p:txBody>
      </p:sp>
      <p:sp>
        <p:nvSpPr>
          <p:cNvPr name="Freeform 3" id="3"/>
          <p:cNvSpPr/>
          <p:nvPr/>
        </p:nvSpPr>
        <p:spPr>
          <a:xfrm flipH="false" flipV="false" rot="0">
            <a:off x="17954849"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5238532" y="9258300"/>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400000">
            <a:off x="-669100" y="-532662"/>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388300" y="1498394"/>
            <a:ext cx="14468979" cy="8582297"/>
          </a:xfrm>
          <a:prstGeom prst="rect">
            <a:avLst/>
          </a:prstGeom>
        </p:spPr>
        <p:txBody>
          <a:bodyPr anchor="t" rtlCol="false" tIns="0" lIns="0" bIns="0" rIns="0">
            <a:spAutoFit/>
          </a:bodyPr>
          <a:lstStyle/>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We have developed the system of real-time hand gesture recognition, enabling intuitive as well as touchless command for devices.</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The system can apply computer vision techniques, work on Mediapipe through hand landmark detection, as well as apply machine learning models for the classification process.</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It is able to control actions like cursor moving, volume, and changes in brightness.</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The system shows high accuracy in well-lit environments and is useful for applications in smart homes, assistive technology, gaming, and public interfaces, providing a seamless, hygienic interaction experience.</a:t>
            </a:r>
          </a:p>
          <a:p>
            <a:pPr algn="l">
              <a:lnSpc>
                <a:spcPts val="3135"/>
              </a:lnSpc>
            </a:pPr>
          </a:p>
          <a:p>
            <a:pPr algn="l">
              <a:lnSpc>
                <a:spcPts val="3135"/>
              </a:lnSpc>
            </a:pPr>
            <a:r>
              <a:rPr lang="en-US" sz="2239" b="true">
                <a:solidFill>
                  <a:srgbClr val="252D37"/>
                </a:solidFill>
                <a:latin typeface="Montserrat Bold"/>
                <a:ea typeface="Montserrat Bold"/>
                <a:cs typeface="Montserrat Bold"/>
                <a:sym typeface="Montserrat Bold"/>
              </a:rPr>
              <a:t>Challenges and Future Work:</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The challenges are lighting sensitivity, gesture ambiguity, and hand occlusions.</a:t>
            </a:r>
          </a:p>
          <a:p>
            <a:pPr algn="l">
              <a:lnSpc>
                <a:spcPts val="3135"/>
              </a:lnSpc>
            </a:pPr>
            <a:r>
              <a:rPr lang="en-US" sz="2239" b="true">
                <a:solidFill>
                  <a:srgbClr val="252D37"/>
                </a:solidFill>
                <a:latin typeface="Montserrat Bold"/>
                <a:ea typeface="Montserrat Bold"/>
                <a:cs typeface="Montserrat Bold"/>
                <a:sym typeface="Montserrat Bold"/>
              </a:rPr>
              <a:t>Future work will be on the following:</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Extension of the vocabulary of gestures</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Employing advanced deep learning models for increased accuracy</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Optimization for low-light and real-world conditions</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Dynamic gesture recognition</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Reduced latency for real-time responsiveness.</a:t>
            </a:r>
          </a:p>
          <a:p>
            <a:pPr algn="l" marL="483464" indent="-241732" lvl="1">
              <a:lnSpc>
                <a:spcPts val="3135"/>
              </a:lnSpc>
              <a:buFont typeface="Arial"/>
              <a:buChar char="•"/>
            </a:pPr>
            <a:r>
              <a:rPr lang="en-US" sz="2239">
                <a:solidFill>
                  <a:srgbClr val="252D37"/>
                </a:solidFill>
                <a:latin typeface="Montserrat"/>
                <a:ea typeface="Montserrat"/>
                <a:cs typeface="Montserrat"/>
                <a:sym typeface="Montserrat"/>
              </a:rPr>
              <a:t>Ensuring adaptability to different hand sizes and skin tones.</a:t>
            </a:r>
          </a:p>
          <a:p>
            <a:pPr algn="l">
              <a:lnSpc>
                <a:spcPts val="3135"/>
              </a:lnSpc>
            </a:pPr>
          </a:p>
          <a:p>
            <a:pPr algn="l">
              <a:lnSpc>
                <a:spcPts val="3135"/>
              </a:lnSpc>
            </a:pPr>
            <a:r>
              <a:rPr lang="en-US" sz="2239" b="true">
                <a:solidFill>
                  <a:srgbClr val="252D37"/>
                </a:solidFill>
                <a:latin typeface="Montserrat Bold"/>
                <a:ea typeface="Montserrat Bold"/>
                <a:cs typeface="Montserrat Bold"/>
                <a:sym typeface="Montserrat Bold"/>
              </a:rPr>
              <a:t>By meeting these challenges, the system would become robust, adaptive, and highly applicable, hence providing a versatile and accessible solution for touchless control of devices across domains such as healthcare, education, and virtual reality.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4596087" y="1912981"/>
            <a:ext cx="9095826" cy="920751"/>
          </a:xfrm>
          <a:prstGeom prst="rect">
            <a:avLst/>
          </a:prstGeom>
        </p:spPr>
        <p:txBody>
          <a:bodyPr anchor="t" rtlCol="false" tIns="0" lIns="0" bIns="0" rIns="0">
            <a:spAutoFit/>
          </a:bodyPr>
          <a:lstStyle/>
          <a:p>
            <a:pPr algn="ctr">
              <a:lnSpc>
                <a:spcPts val="6400"/>
              </a:lnSpc>
            </a:pPr>
            <a:r>
              <a:rPr lang="en-US" b="true" sz="8000">
                <a:solidFill>
                  <a:srgbClr val="252D37"/>
                </a:solidFill>
                <a:latin typeface="Maven Pro Bold"/>
                <a:ea typeface="Maven Pro Bold"/>
                <a:cs typeface="Maven Pro Bold"/>
                <a:sym typeface="Maven Pro Bold"/>
              </a:rPr>
              <a:t>INTRODUCTION</a:t>
            </a:r>
          </a:p>
        </p:txBody>
      </p:sp>
      <p:sp>
        <p:nvSpPr>
          <p:cNvPr name="Freeform 3" id="3"/>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28700"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354175" y="-12382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445476" y="3294126"/>
            <a:ext cx="15397049" cy="4935474"/>
          </a:xfrm>
          <a:prstGeom prst="rect">
            <a:avLst/>
          </a:prstGeom>
        </p:spPr>
        <p:txBody>
          <a:bodyPr anchor="t" rtlCol="false" tIns="0" lIns="0" bIns="0" rIns="0">
            <a:spAutoFit/>
          </a:bodyPr>
          <a:lstStyle/>
          <a:p>
            <a:pPr algn="just">
              <a:lnSpc>
                <a:spcPts val="3941"/>
              </a:lnSpc>
              <a:spcBef>
                <a:spcPct val="0"/>
              </a:spcBef>
            </a:pPr>
            <a:r>
              <a:rPr lang="en-US" sz="2919" spc="175">
                <a:solidFill>
                  <a:srgbClr val="000000"/>
                </a:solidFill>
                <a:latin typeface="Montserrat"/>
                <a:ea typeface="Montserrat"/>
                <a:cs typeface="Montserrat"/>
                <a:sym typeface="Montserrat"/>
              </a:rPr>
              <a:t>Hand gesture recognition for device control is an innovative technology that enables intuitive, touchless interaction with a variety of devices. Using a webcam and advanced image processing techniques, such as OpenCV and TensorFlow, this technology identifies and interprets hand gestures to perform simple tasks like playing or pausing videos, switching slides, or controlling smart home devices. The system leverages machine learning to recognize common gestures (e.g., swiping, thumbs-up), offering a natural and accessible way to interact with technology, reducing the need for physical touch or traditional input devices like keyboards and remotes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1028700" y="747901"/>
            <a:ext cx="13954519" cy="1730376"/>
          </a:xfrm>
          <a:prstGeom prst="rect">
            <a:avLst/>
          </a:prstGeom>
        </p:spPr>
        <p:txBody>
          <a:bodyPr anchor="t" rtlCol="false" tIns="0" lIns="0" bIns="0" rIns="0">
            <a:spAutoFit/>
          </a:bodyPr>
          <a:lstStyle/>
          <a:p>
            <a:pPr algn="ctr">
              <a:lnSpc>
                <a:spcPts val="6400"/>
              </a:lnSpc>
            </a:pPr>
            <a:r>
              <a:rPr lang="en-US" b="true" sz="8000">
                <a:solidFill>
                  <a:srgbClr val="252D37"/>
                </a:solidFill>
                <a:latin typeface="Maven Pro Bold"/>
                <a:ea typeface="Maven Pro Bold"/>
                <a:cs typeface="Maven Pro Bold"/>
                <a:sym typeface="Maven Pro Bold"/>
              </a:rPr>
              <a:t>EXISTING WORK WITH LIMITATIONS</a:t>
            </a:r>
          </a:p>
        </p:txBody>
      </p:sp>
      <p:sp>
        <p:nvSpPr>
          <p:cNvPr name="Freeform 3" id="3"/>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28700"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354175" y="-12382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028700" y="2938327"/>
            <a:ext cx="15393917" cy="5631307"/>
          </a:xfrm>
          <a:prstGeom prst="rect">
            <a:avLst/>
          </a:prstGeom>
        </p:spPr>
        <p:txBody>
          <a:bodyPr anchor="t" rtlCol="false" tIns="0" lIns="0" bIns="0" rIns="0">
            <a:spAutoFit/>
          </a:bodyPr>
          <a:lstStyle/>
          <a:p>
            <a:pPr algn="l">
              <a:lnSpc>
                <a:spcPts val="4087"/>
              </a:lnSpc>
              <a:spcBef>
                <a:spcPct val="0"/>
              </a:spcBef>
            </a:pPr>
            <a:r>
              <a:rPr lang="en-US" b="true" sz="2919">
                <a:solidFill>
                  <a:srgbClr val="252D37"/>
                </a:solidFill>
                <a:latin typeface="Montserrat Bold"/>
                <a:ea typeface="Montserrat Bold"/>
                <a:cs typeface="Montserrat Bold"/>
                <a:sym typeface="Montserrat Bold"/>
              </a:rPr>
              <a:t>Existing Methods:</a:t>
            </a:r>
          </a:p>
          <a:p>
            <a:pPr algn="l" marL="630427" indent="-315214" lvl="1">
              <a:lnSpc>
                <a:spcPts val="4087"/>
              </a:lnSpc>
              <a:buFont typeface="Arial"/>
              <a:buChar char="•"/>
            </a:pPr>
            <a:r>
              <a:rPr lang="en-US" b="true" sz="2919">
                <a:solidFill>
                  <a:srgbClr val="252D37"/>
                </a:solidFill>
                <a:latin typeface="Montserrat Bold"/>
                <a:ea typeface="Montserrat Bold"/>
                <a:cs typeface="Montserrat Bold"/>
                <a:sym typeface="Montserrat Bold"/>
              </a:rPr>
              <a:t>Touch-Based Control:</a:t>
            </a:r>
            <a:r>
              <a:rPr lang="en-US" sz="2919">
                <a:solidFill>
                  <a:srgbClr val="252D37"/>
                </a:solidFill>
                <a:latin typeface="Montserrat"/>
                <a:ea typeface="Montserrat"/>
                <a:cs typeface="Montserrat"/>
                <a:sym typeface="Montserrat"/>
              </a:rPr>
              <a:t> Requires physical interaction; inconvenient when hands are occupied or in hygiene-sensitive situations.</a:t>
            </a:r>
          </a:p>
          <a:p>
            <a:pPr algn="l" marL="630427" indent="-315214" lvl="1">
              <a:lnSpc>
                <a:spcPts val="4087"/>
              </a:lnSpc>
              <a:buFont typeface="Arial"/>
              <a:buChar char="•"/>
            </a:pPr>
            <a:r>
              <a:rPr lang="en-US" b="true" sz="2919">
                <a:solidFill>
                  <a:srgbClr val="252D37"/>
                </a:solidFill>
                <a:latin typeface="Montserrat Bold"/>
                <a:ea typeface="Montserrat Bold"/>
                <a:cs typeface="Montserrat Bold"/>
                <a:sym typeface="Montserrat Bold"/>
              </a:rPr>
              <a:t>Voice-Controlled Systems: </a:t>
            </a:r>
            <a:r>
              <a:rPr lang="en-US" sz="2919">
                <a:solidFill>
                  <a:srgbClr val="252D37"/>
                </a:solidFill>
                <a:latin typeface="Montserrat"/>
                <a:ea typeface="Montserrat"/>
                <a:cs typeface="Montserrat"/>
                <a:sym typeface="Montserrat"/>
              </a:rPr>
              <a:t>Not reliable in noisy environments and not suitable for all users.</a:t>
            </a:r>
          </a:p>
          <a:p>
            <a:pPr algn="l">
              <a:lnSpc>
                <a:spcPts val="4087"/>
              </a:lnSpc>
            </a:pPr>
          </a:p>
          <a:p>
            <a:pPr algn="l">
              <a:lnSpc>
                <a:spcPts val="4087"/>
              </a:lnSpc>
              <a:spcBef>
                <a:spcPct val="0"/>
              </a:spcBef>
            </a:pPr>
            <a:r>
              <a:rPr lang="en-US" b="true" sz="2919">
                <a:solidFill>
                  <a:srgbClr val="252D37"/>
                </a:solidFill>
                <a:latin typeface="Montserrat Bold"/>
                <a:ea typeface="Montserrat Bold"/>
                <a:cs typeface="Montserrat Bold"/>
                <a:sym typeface="Montserrat Bold"/>
              </a:rPr>
              <a:t>Limitations:</a:t>
            </a:r>
          </a:p>
          <a:p>
            <a:pPr algn="l" marL="630427" indent="-315214" lvl="1">
              <a:lnSpc>
                <a:spcPts val="4087"/>
              </a:lnSpc>
              <a:buFont typeface="Arial"/>
              <a:buChar char="•"/>
            </a:pPr>
            <a:r>
              <a:rPr lang="en-US" sz="2919">
                <a:solidFill>
                  <a:srgbClr val="252D37"/>
                </a:solidFill>
                <a:latin typeface="Montserrat"/>
                <a:ea typeface="Montserrat"/>
                <a:cs typeface="Montserrat"/>
                <a:sym typeface="Montserrat"/>
              </a:rPr>
              <a:t>Limited gesture vocabulary.</a:t>
            </a:r>
          </a:p>
          <a:p>
            <a:pPr algn="l" marL="630427" indent="-315214" lvl="1">
              <a:lnSpc>
                <a:spcPts val="4087"/>
              </a:lnSpc>
              <a:buFont typeface="Arial"/>
              <a:buChar char="•"/>
            </a:pPr>
            <a:r>
              <a:rPr lang="en-US" sz="2919">
                <a:solidFill>
                  <a:srgbClr val="252D37"/>
                </a:solidFill>
                <a:latin typeface="Montserrat"/>
                <a:ea typeface="Montserrat"/>
                <a:cs typeface="Montserrat"/>
                <a:sym typeface="Montserrat"/>
              </a:rPr>
              <a:t>Gesture ambiguity leading to incorrect recognition.</a:t>
            </a:r>
          </a:p>
          <a:p>
            <a:pPr algn="l" marL="630427" indent="-315214" lvl="1">
              <a:lnSpc>
                <a:spcPts val="4087"/>
              </a:lnSpc>
              <a:buFont typeface="Arial"/>
              <a:buChar char="•"/>
            </a:pPr>
            <a:r>
              <a:rPr lang="en-US" sz="2919">
                <a:solidFill>
                  <a:srgbClr val="252D37"/>
                </a:solidFill>
                <a:latin typeface="Montserrat"/>
                <a:ea typeface="Montserrat"/>
                <a:cs typeface="Montserrat"/>
                <a:sym typeface="Montserrat"/>
              </a:rPr>
              <a:t>Sensitivity to lighting conditions and background noise.</a:t>
            </a:r>
          </a:p>
          <a:p>
            <a:pPr algn="l" marL="630427" indent="-315214" lvl="1">
              <a:lnSpc>
                <a:spcPts val="4087"/>
              </a:lnSpc>
              <a:buFont typeface="Arial"/>
              <a:buChar char="•"/>
            </a:pPr>
            <a:r>
              <a:rPr lang="en-US" sz="2919">
                <a:solidFill>
                  <a:srgbClr val="252D37"/>
                </a:solidFill>
                <a:latin typeface="Montserrat"/>
                <a:ea typeface="Montserrat"/>
                <a:cs typeface="Montserrat"/>
                <a:sym typeface="Montserrat"/>
              </a:rPr>
              <a:t>Occlusion of the hand affecting recognition accuracy.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4596087" y="514732"/>
            <a:ext cx="9095826" cy="920751"/>
          </a:xfrm>
          <a:prstGeom prst="rect">
            <a:avLst/>
          </a:prstGeom>
        </p:spPr>
        <p:txBody>
          <a:bodyPr anchor="t" rtlCol="false" tIns="0" lIns="0" bIns="0" rIns="0">
            <a:spAutoFit/>
          </a:bodyPr>
          <a:lstStyle/>
          <a:p>
            <a:pPr algn="ctr">
              <a:lnSpc>
                <a:spcPts val="6400"/>
              </a:lnSpc>
            </a:pPr>
            <a:r>
              <a:rPr lang="en-US" b="true" sz="8000">
                <a:solidFill>
                  <a:srgbClr val="252D37"/>
                </a:solidFill>
                <a:latin typeface="Maven Pro Bold"/>
                <a:ea typeface="Maven Pro Bold"/>
                <a:cs typeface="Maven Pro Bold"/>
                <a:sym typeface="Maven Pro Bold"/>
              </a:rPr>
              <a:t>PROPOSED WORK </a:t>
            </a:r>
          </a:p>
        </p:txBody>
      </p:sp>
      <p:sp>
        <p:nvSpPr>
          <p:cNvPr name="Freeform 3" id="3"/>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28700"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4354175" y="-12382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028700" y="1576620"/>
            <a:ext cx="14722036" cy="7367355"/>
          </a:xfrm>
          <a:prstGeom prst="rect">
            <a:avLst/>
          </a:prstGeom>
        </p:spPr>
        <p:txBody>
          <a:bodyPr anchor="t" rtlCol="false" tIns="0" lIns="0" bIns="0" rIns="0">
            <a:spAutoFit/>
          </a:bodyPr>
          <a:lstStyle/>
          <a:p>
            <a:pPr algn="just">
              <a:lnSpc>
                <a:spcPts val="4070"/>
              </a:lnSpc>
            </a:pPr>
            <a:r>
              <a:rPr lang="en-US" sz="2609">
                <a:solidFill>
                  <a:srgbClr val="252D37"/>
                </a:solidFill>
                <a:latin typeface="Montserrat"/>
                <a:ea typeface="Montserrat"/>
                <a:cs typeface="Montserrat"/>
                <a:sym typeface="Montserrat"/>
              </a:rPr>
              <a:t>The goal is to create a user-friendly, contactless hand gesture detection system that can seamlessly interface with a variety of devices by recognizing and categorizing movements in real time.</a:t>
            </a:r>
          </a:p>
          <a:p>
            <a:pPr algn="just">
              <a:lnSpc>
                <a:spcPts val="4070"/>
              </a:lnSpc>
            </a:pPr>
          </a:p>
          <a:p>
            <a:pPr algn="ctr">
              <a:lnSpc>
                <a:spcPts val="5630"/>
              </a:lnSpc>
            </a:pPr>
            <a:r>
              <a:rPr lang="en-US" b="true" sz="3609">
                <a:solidFill>
                  <a:srgbClr val="252D37"/>
                </a:solidFill>
                <a:latin typeface="Montserrat Bold"/>
                <a:ea typeface="Montserrat Bold"/>
                <a:cs typeface="Montserrat Bold"/>
                <a:sym typeface="Montserrat Bold"/>
              </a:rPr>
              <a:t>Features of the suggested system</a:t>
            </a:r>
          </a:p>
          <a:p>
            <a:pPr algn="ctr">
              <a:lnSpc>
                <a:spcPts val="4070"/>
              </a:lnSpc>
            </a:pPr>
          </a:p>
          <a:p>
            <a:pPr algn="just">
              <a:lnSpc>
                <a:spcPts val="4070"/>
              </a:lnSpc>
            </a:pPr>
            <a:r>
              <a:rPr lang="en-US" b="true" sz="2609">
                <a:solidFill>
                  <a:srgbClr val="252D37"/>
                </a:solidFill>
                <a:latin typeface="Montserrat Bold"/>
                <a:ea typeface="Montserrat Bold"/>
                <a:cs typeface="Montserrat Bold"/>
                <a:sym typeface="Montserrat Bold"/>
              </a:rPr>
              <a:t>Real-Time Recognition of Gestures:</a:t>
            </a:r>
          </a:p>
          <a:p>
            <a:pPr algn="just" marL="563335" indent="-281668" lvl="1">
              <a:lnSpc>
                <a:spcPts val="4070"/>
              </a:lnSpc>
              <a:buFont typeface="Arial"/>
              <a:buChar char="•"/>
            </a:pPr>
            <a:r>
              <a:rPr lang="en-US" sz="2609">
                <a:solidFill>
                  <a:srgbClr val="252D37"/>
                </a:solidFill>
                <a:latin typeface="Montserrat"/>
                <a:ea typeface="Montserrat"/>
                <a:cs typeface="Montserrat"/>
                <a:sym typeface="Montserrat"/>
              </a:rPr>
              <a:t>Recognize and categorize basic hand movements, such as thumbs-up, open palm, and left/right swipes.</a:t>
            </a:r>
          </a:p>
          <a:p>
            <a:pPr algn="just" marL="563335" indent="-281668" lvl="1">
              <a:lnSpc>
                <a:spcPts val="4070"/>
              </a:lnSpc>
              <a:buFont typeface="Arial"/>
              <a:buChar char="•"/>
            </a:pPr>
            <a:r>
              <a:rPr lang="en-US" sz="2609">
                <a:solidFill>
                  <a:srgbClr val="252D37"/>
                </a:solidFill>
                <a:latin typeface="Montserrat"/>
                <a:ea typeface="Montserrat"/>
                <a:cs typeface="Montserrat"/>
                <a:sym typeface="Montserrat"/>
              </a:rPr>
              <a:t>Make sure the system reacts to identified motions precisely and promptly.</a:t>
            </a:r>
          </a:p>
          <a:p>
            <a:pPr algn="just">
              <a:lnSpc>
                <a:spcPts val="4070"/>
              </a:lnSpc>
            </a:pPr>
          </a:p>
          <a:p>
            <a:pPr algn="just">
              <a:lnSpc>
                <a:spcPts val="4070"/>
              </a:lnSpc>
            </a:pPr>
            <a:r>
              <a:rPr lang="en-US" b="true" sz="2609">
                <a:solidFill>
                  <a:srgbClr val="252D37"/>
                </a:solidFill>
                <a:latin typeface="Montserrat Bold"/>
                <a:ea typeface="Montserrat Bold"/>
                <a:cs typeface="Montserrat Bold"/>
                <a:sym typeface="Montserrat Bold"/>
              </a:rPr>
              <a:t>Functional Proficiencies:</a:t>
            </a:r>
          </a:p>
          <a:p>
            <a:pPr algn="just" marL="563335" indent="-281668" lvl="1">
              <a:lnSpc>
                <a:spcPts val="4070"/>
              </a:lnSpc>
              <a:buFont typeface="Arial"/>
              <a:buChar char="•"/>
            </a:pPr>
            <a:r>
              <a:rPr lang="en-US" sz="2609">
                <a:solidFill>
                  <a:srgbClr val="252D37"/>
                </a:solidFill>
                <a:latin typeface="Montserrat"/>
                <a:ea typeface="Montserrat"/>
                <a:cs typeface="Montserrat"/>
                <a:sym typeface="Montserrat"/>
              </a:rPr>
              <a:t>Media Control: Switch between songs and play/pause videos and Volume Control</a:t>
            </a:r>
          </a:p>
          <a:p>
            <a:pPr algn="just" marL="563335" indent="-281668" lvl="1">
              <a:lnSpc>
                <a:spcPts val="4070"/>
              </a:lnSpc>
              <a:buFont typeface="Arial"/>
              <a:buChar char="•"/>
            </a:pPr>
            <a:r>
              <a:rPr lang="en-US" sz="2609">
                <a:solidFill>
                  <a:srgbClr val="252D37"/>
                </a:solidFill>
                <a:latin typeface="Montserrat"/>
                <a:ea typeface="Montserrat"/>
                <a:cs typeface="Montserrat"/>
                <a:sym typeface="Montserrat"/>
              </a:rPr>
              <a:t>Brightness Control: Use gestures to control Brightness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Freeform 2" id="2"/>
          <p:cNvSpPr/>
          <p:nvPr/>
        </p:nvSpPr>
        <p:spPr>
          <a:xfrm flipH="true" flipV="false" rot="5400000">
            <a:off x="14173200" y="0"/>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0" y="8229600"/>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028700" y="9077308"/>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AutoShape 5" id="5"/>
          <p:cNvSpPr/>
          <p:nvPr/>
        </p:nvSpPr>
        <p:spPr>
          <a:xfrm>
            <a:off x="-886757" y="5074942"/>
            <a:ext cx="20061513" cy="0"/>
          </a:xfrm>
          <a:prstGeom prst="line">
            <a:avLst/>
          </a:prstGeom>
          <a:ln cap="flat" w="28575">
            <a:solidFill>
              <a:srgbClr val="000000"/>
            </a:solidFill>
            <a:prstDash val="solid"/>
            <a:headEnd type="none" len="sm" w="sm"/>
            <a:tailEnd type="none" len="sm" w="sm"/>
          </a:ln>
        </p:spPr>
      </p:sp>
      <p:grpSp>
        <p:nvGrpSpPr>
          <p:cNvPr name="Group 6" id="6"/>
          <p:cNvGrpSpPr/>
          <p:nvPr/>
        </p:nvGrpSpPr>
        <p:grpSpPr>
          <a:xfrm rot="0">
            <a:off x="5090166" y="4823914"/>
            <a:ext cx="502056" cy="502056"/>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000000"/>
            </a:solidFill>
            <a:ln cap="sq">
              <a:noFill/>
              <a:prstDash val="solid"/>
              <a:miter/>
            </a:ln>
          </p:spPr>
        </p:sp>
        <p:sp>
          <p:nvSpPr>
            <p:cNvPr name="TextBox 8" id="8"/>
            <p:cNvSpPr txBox="true"/>
            <p:nvPr/>
          </p:nvSpPr>
          <p:spPr>
            <a:xfrm>
              <a:off x="190500" y="228600"/>
              <a:ext cx="431800" cy="393700"/>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9" id="9"/>
          <p:cNvGrpSpPr/>
          <p:nvPr/>
        </p:nvGrpSpPr>
        <p:grpSpPr>
          <a:xfrm rot="0">
            <a:off x="1725010" y="4823914"/>
            <a:ext cx="502056" cy="50205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000000"/>
            </a:solidFill>
          </p:spPr>
        </p:sp>
        <p:sp>
          <p:nvSpPr>
            <p:cNvPr name="TextBox 11" id="11"/>
            <p:cNvSpPr txBox="true"/>
            <p:nvPr/>
          </p:nvSpPr>
          <p:spPr>
            <a:xfrm>
              <a:off x="190500" y="228600"/>
              <a:ext cx="431800" cy="393700"/>
            </a:xfrm>
            <a:prstGeom prst="rect">
              <a:avLst/>
            </a:prstGeom>
          </p:spPr>
          <p:txBody>
            <a:bodyPr anchor="ctr" rtlCol="false" tIns="50800" lIns="50800" bIns="50800" rIns="50800"/>
            <a:lstStyle/>
            <a:p>
              <a:pPr algn="ctr">
                <a:lnSpc>
                  <a:spcPts val="2266"/>
                </a:lnSpc>
              </a:pPr>
            </a:p>
          </p:txBody>
        </p:sp>
      </p:grpSp>
      <p:grpSp>
        <p:nvGrpSpPr>
          <p:cNvPr name="Group 12" id="12"/>
          <p:cNvGrpSpPr/>
          <p:nvPr/>
        </p:nvGrpSpPr>
        <p:grpSpPr>
          <a:xfrm rot="0">
            <a:off x="8641944" y="4823914"/>
            <a:ext cx="502056" cy="502056"/>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000000"/>
            </a:solidFill>
            <a:ln cap="sq">
              <a:noFill/>
              <a:prstDash val="solid"/>
              <a:miter/>
            </a:ln>
          </p:spPr>
        </p:sp>
        <p:sp>
          <p:nvSpPr>
            <p:cNvPr name="TextBox 14" id="14"/>
            <p:cNvSpPr txBox="true"/>
            <p:nvPr/>
          </p:nvSpPr>
          <p:spPr>
            <a:xfrm>
              <a:off x="190500" y="228600"/>
              <a:ext cx="431800" cy="393700"/>
            </a:xfrm>
            <a:prstGeom prst="rect">
              <a:avLst/>
            </a:prstGeom>
          </p:spPr>
          <p:txBody>
            <a:bodyPr anchor="ctr" rtlCol="false" tIns="50800" lIns="50800" bIns="50800" rIns="50800"/>
            <a:lstStyle/>
            <a:p>
              <a:pPr algn="ctr" marL="0" indent="0" lvl="0">
                <a:lnSpc>
                  <a:spcPts val="2266"/>
                </a:lnSpc>
                <a:spcBef>
                  <a:spcPct val="0"/>
                </a:spcBef>
              </a:pPr>
            </a:p>
          </p:txBody>
        </p:sp>
      </p:grpSp>
      <p:grpSp>
        <p:nvGrpSpPr>
          <p:cNvPr name="Group 15" id="15"/>
          <p:cNvGrpSpPr/>
          <p:nvPr/>
        </p:nvGrpSpPr>
        <p:grpSpPr>
          <a:xfrm rot="0">
            <a:off x="12011025" y="4808630"/>
            <a:ext cx="502056" cy="502056"/>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000000"/>
            </a:solidFill>
            <a:ln cap="sq">
              <a:noFill/>
              <a:prstDash val="solid"/>
              <a:miter/>
            </a:ln>
          </p:spPr>
        </p:sp>
        <p:sp>
          <p:nvSpPr>
            <p:cNvPr name="TextBox 17" id="17"/>
            <p:cNvSpPr txBox="true"/>
            <p:nvPr/>
          </p:nvSpPr>
          <p:spPr>
            <a:xfrm>
              <a:off x="190500" y="228600"/>
              <a:ext cx="431800" cy="393700"/>
            </a:xfrm>
            <a:prstGeom prst="rect">
              <a:avLst/>
            </a:prstGeom>
          </p:spPr>
          <p:txBody>
            <a:bodyPr anchor="ctr" rtlCol="false" tIns="50800" lIns="50800" bIns="50800" rIns="50800"/>
            <a:lstStyle/>
            <a:p>
              <a:pPr algn="ctr" marL="0" indent="0" lvl="0">
                <a:lnSpc>
                  <a:spcPts val="2266"/>
                </a:lnSpc>
                <a:spcBef>
                  <a:spcPct val="0"/>
                </a:spcBef>
              </a:pPr>
            </a:p>
          </p:txBody>
        </p:sp>
      </p:grpSp>
      <p:sp>
        <p:nvSpPr>
          <p:cNvPr name="TextBox 18" id="18"/>
          <p:cNvSpPr txBox="true"/>
          <p:nvPr/>
        </p:nvSpPr>
        <p:spPr>
          <a:xfrm rot="0">
            <a:off x="4732501" y="1228725"/>
            <a:ext cx="8822997" cy="1167765"/>
          </a:xfrm>
          <a:prstGeom prst="rect">
            <a:avLst/>
          </a:prstGeom>
        </p:spPr>
        <p:txBody>
          <a:bodyPr anchor="t" rtlCol="false" tIns="0" lIns="0" bIns="0" rIns="0">
            <a:spAutoFit/>
          </a:bodyPr>
          <a:lstStyle/>
          <a:p>
            <a:pPr algn="ctr" marL="0" indent="0" lvl="1">
              <a:lnSpc>
                <a:spcPts val="8730"/>
              </a:lnSpc>
              <a:spcBef>
                <a:spcPct val="0"/>
              </a:spcBef>
            </a:pPr>
            <a:r>
              <a:rPr lang="en-US" b="true" sz="9000">
                <a:solidFill>
                  <a:srgbClr val="000000"/>
                </a:solidFill>
                <a:latin typeface="Montserrat Bold"/>
                <a:ea typeface="Montserrat Bold"/>
                <a:cs typeface="Montserrat Bold"/>
                <a:sym typeface="Montserrat Bold"/>
              </a:rPr>
              <a:t>Methodology</a:t>
            </a:r>
          </a:p>
        </p:txBody>
      </p:sp>
      <p:sp>
        <p:nvSpPr>
          <p:cNvPr name="TextBox 19" id="19"/>
          <p:cNvSpPr txBox="true"/>
          <p:nvPr/>
        </p:nvSpPr>
        <p:spPr>
          <a:xfrm rot="0">
            <a:off x="1352989" y="5623405"/>
            <a:ext cx="2197323" cy="669926"/>
          </a:xfrm>
          <a:prstGeom prst="rect">
            <a:avLst/>
          </a:prstGeom>
        </p:spPr>
        <p:txBody>
          <a:bodyPr anchor="t" rtlCol="false" tIns="0" lIns="0" bIns="0" rIns="0">
            <a:spAutoFit/>
          </a:bodyPr>
          <a:lstStyle/>
          <a:p>
            <a:pPr algn="l">
              <a:lnSpc>
                <a:spcPts val="5150"/>
              </a:lnSpc>
            </a:pPr>
            <a:r>
              <a:rPr lang="en-US" sz="5000" b="true">
                <a:solidFill>
                  <a:srgbClr val="000000"/>
                </a:solidFill>
                <a:latin typeface="Montserrat Bold"/>
                <a:ea typeface="Montserrat Bold"/>
                <a:cs typeface="Montserrat Bold"/>
                <a:sym typeface="Montserrat Bold"/>
              </a:rPr>
              <a:t>01</a:t>
            </a:r>
          </a:p>
        </p:txBody>
      </p:sp>
      <p:sp>
        <p:nvSpPr>
          <p:cNvPr name="TextBox 20" id="20"/>
          <p:cNvSpPr txBox="true"/>
          <p:nvPr/>
        </p:nvSpPr>
        <p:spPr>
          <a:xfrm rot="0">
            <a:off x="4761330" y="5623405"/>
            <a:ext cx="2197323" cy="669926"/>
          </a:xfrm>
          <a:prstGeom prst="rect">
            <a:avLst/>
          </a:prstGeom>
        </p:spPr>
        <p:txBody>
          <a:bodyPr anchor="t" rtlCol="false" tIns="0" lIns="0" bIns="0" rIns="0">
            <a:spAutoFit/>
          </a:bodyPr>
          <a:lstStyle/>
          <a:p>
            <a:pPr algn="l">
              <a:lnSpc>
                <a:spcPts val="5150"/>
              </a:lnSpc>
            </a:pPr>
            <a:r>
              <a:rPr lang="en-US" sz="5000" b="true">
                <a:solidFill>
                  <a:srgbClr val="000000"/>
                </a:solidFill>
                <a:latin typeface="Montserrat Bold"/>
                <a:ea typeface="Montserrat Bold"/>
                <a:cs typeface="Montserrat Bold"/>
                <a:sym typeface="Montserrat Bold"/>
              </a:rPr>
              <a:t>02</a:t>
            </a:r>
          </a:p>
        </p:txBody>
      </p:sp>
      <p:sp>
        <p:nvSpPr>
          <p:cNvPr name="TextBox 21" id="21"/>
          <p:cNvSpPr txBox="true"/>
          <p:nvPr/>
        </p:nvSpPr>
        <p:spPr>
          <a:xfrm rot="0">
            <a:off x="1028700" y="6400266"/>
            <a:ext cx="2646492" cy="1215773"/>
          </a:xfrm>
          <a:prstGeom prst="rect">
            <a:avLst/>
          </a:prstGeom>
        </p:spPr>
        <p:txBody>
          <a:bodyPr anchor="t" rtlCol="false" tIns="0" lIns="0" bIns="0" rIns="0">
            <a:spAutoFit/>
          </a:bodyPr>
          <a:lstStyle/>
          <a:p>
            <a:pPr algn="l">
              <a:lnSpc>
                <a:spcPts val="4991"/>
              </a:lnSpc>
            </a:pPr>
            <a:r>
              <a:rPr lang="en-US" sz="3199">
                <a:solidFill>
                  <a:srgbClr val="000000"/>
                </a:solidFill>
                <a:latin typeface="Montserrat"/>
                <a:ea typeface="Montserrat"/>
                <a:cs typeface="Montserrat"/>
                <a:sym typeface="Montserrat"/>
              </a:rPr>
              <a:t>Data acquistion</a:t>
            </a:r>
          </a:p>
        </p:txBody>
      </p:sp>
      <p:sp>
        <p:nvSpPr>
          <p:cNvPr name="TextBox 22" id="22"/>
          <p:cNvSpPr txBox="true"/>
          <p:nvPr/>
        </p:nvSpPr>
        <p:spPr>
          <a:xfrm rot="0">
            <a:off x="4493561" y="6476847"/>
            <a:ext cx="3133294" cy="1139192"/>
          </a:xfrm>
          <a:prstGeom prst="rect">
            <a:avLst/>
          </a:prstGeom>
        </p:spPr>
        <p:txBody>
          <a:bodyPr anchor="t" rtlCol="false" tIns="0" lIns="0" bIns="0" rIns="0">
            <a:spAutoFit/>
          </a:bodyPr>
          <a:lstStyle/>
          <a:p>
            <a:pPr algn="l">
              <a:lnSpc>
                <a:spcPts val="4679"/>
              </a:lnSpc>
            </a:pPr>
            <a:r>
              <a:rPr lang="en-US" sz="2999">
                <a:solidFill>
                  <a:srgbClr val="000000"/>
                </a:solidFill>
                <a:latin typeface="Montserrat"/>
                <a:ea typeface="Montserrat"/>
                <a:cs typeface="Montserrat"/>
                <a:sym typeface="Montserrat"/>
              </a:rPr>
              <a:t>Preprocessing the Data</a:t>
            </a:r>
          </a:p>
        </p:txBody>
      </p:sp>
      <p:sp>
        <p:nvSpPr>
          <p:cNvPr name="TextBox 23" id="23"/>
          <p:cNvSpPr txBox="true"/>
          <p:nvPr/>
        </p:nvSpPr>
        <p:spPr>
          <a:xfrm rot="0">
            <a:off x="8417430" y="5623405"/>
            <a:ext cx="2197323" cy="669926"/>
          </a:xfrm>
          <a:prstGeom prst="rect">
            <a:avLst/>
          </a:prstGeom>
        </p:spPr>
        <p:txBody>
          <a:bodyPr anchor="t" rtlCol="false" tIns="0" lIns="0" bIns="0" rIns="0">
            <a:spAutoFit/>
          </a:bodyPr>
          <a:lstStyle/>
          <a:p>
            <a:pPr algn="l">
              <a:lnSpc>
                <a:spcPts val="5150"/>
              </a:lnSpc>
            </a:pPr>
            <a:r>
              <a:rPr lang="en-US" sz="5000" b="true">
                <a:solidFill>
                  <a:srgbClr val="000000"/>
                </a:solidFill>
                <a:latin typeface="Montserrat Bold"/>
                <a:ea typeface="Montserrat Bold"/>
                <a:cs typeface="Montserrat Bold"/>
                <a:sym typeface="Montserrat Bold"/>
              </a:rPr>
              <a:t>03</a:t>
            </a:r>
          </a:p>
        </p:txBody>
      </p:sp>
      <p:sp>
        <p:nvSpPr>
          <p:cNvPr name="TextBox 24" id="24"/>
          <p:cNvSpPr txBox="true"/>
          <p:nvPr/>
        </p:nvSpPr>
        <p:spPr>
          <a:xfrm rot="0">
            <a:off x="8417430" y="6357213"/>
            <a:ext cx="2747991" cy="1191770"/>
          </a:xfrm>
          <a:prstGeom prst="rect">
            <a:avLst/>
          </a:prstGeom>
        </p:spPr>
        <p:txBody>
          <a:bodyPr anchor="t" rtlCol="false" tIns="0" lIns="0" bIns="0" rIns="0">
            <a:spAutoFit/>
          </a:bodyPr>
          <a:lstStyle/>
          <a:p>
            <a:pPr algn="l">
              <a:lnSpc>
                <a:spcPts val="4835"/>
              </a:lnSpc>
            </a:pPr>
            <a:r>
              <a:rPr lang="en-US" sz="3099">
                <a:solidFill>
                  <a:srgbClr val="000000"/>
                </a:solidFill>
                <a:latin typeface="Montserrat"/>
                <a:ea typeface="Montserrat"/>
                <a:cs typeface="Montserrat"/>
                <a:sym typeface="Montserrat"/>
              </a:rPr>
              <a:t>Feature </a:t>
            </a:r>
          </a:p>
          <a:p>
            <a:pPr algn="l">
              <a:lnSpc>
                <a:spcPts val="4835"/>
              </a:lnSpc>
            </a:pPr>
            <a:r>
              <a:rPr lang="en-US" sz="3099">
                <a:solidFill>
                  <a:srgbClr val="000000"/>
                </a:solidFill>
                <a:latin typeface="Montserrat"/>
                <a:ea typeface="Montserrat"/>
                <a:cs typeface="Montserrat"/>
                <a:sym typeface="Montserrat"/>
              </a:rPr>
              <a:t>Extraction</a:t>
            </a:r>
          </a:p>
        </p:txBody>
      </p:sp>
      <p:sp>
        <p:nvSpPr>
          <p:cNvPr name="TextBox 25" id="25"/>
          <p:cNvSpPr txBox="true"/>
          <p:nvPr/>
        </p:nvSpPr>
        <p:spPr>
          <a:xfrm rot="0">
            <a:off x="11824429" y="5623405"/>
            <a:ext cx="2197323" cy="669926"/>
          </a:xfrm>
          <a:prstGeom prst="rect">
            <a:avLst/>
          </a:prstGeom>
        </p:spPr>
        <p:txBody>
          <a:bodyPr anchor="t" rtlCol="false" tIns="0" lIns="0" bIns="0" rIns="0">
            <a:spAutoFit/>
          </a:bodyPr>
          <a:lstStyle/>
          <a:p>
            <a:pPr algn="l">
              <a:lnSpc>
                <a:spcPts val="5150"/>
              </a:lnSpc>
            </a:pPr>
            <a:r>
              <a:rPr lang="en-US" sz="5000" b="true">
                <a:solidFill>
                  <a:srgbClr val="000000"/>
                </a:solidFill>
                <a:latin typeface="Montserrat Bold"/>
                <a:ea typeface="Montserrat Bold"/>
                <a:cs typeface="Montserrat Bold"/>
                <a:sym typeface="Montserrat Bold"/>
              </a:rPr>
              <a:t>04</a:t>
            </a:r>
          </a:p>
        </p:txBody>
      </p:sp>
      <p:sp>
        <p:nvSpPr>
          <p:cNvPr name="TextBox 26" id="26"/>
          <p:cNvSpPr txBox="true"/>
          <p:nvPr/>
        </p:nvSpPr>
        <p:spPr>
          <a:xfrm rot="0">
            <a:off x="11824429" y="6426681"/>
            <a:ext cx="2646492" cy="1729742"/>
          </a:xfrm>
          <a:prstGeom prst="rect">
            <a:avLst/>
          </a:prstGeom>
        </p:spPr>
        <p:txBody>
          <a:bodyPr anchor="t" rtlCol="false" tIns="0" lIns="0" bIns="0" rIns="0">
            <a:spAutoFit/>
          </a:bodyPr>
          <a:lstStyle/>
          <a:p>
            <a:pPr algn="l">
              <a:lnSpc>
                <a:spcPts val="4679"/>
              </a:lnSpc>
            </a:pPr>
            <a:r>
              <a:rPr lang="en-US" sz="2999">
                <a:solidFill>
                  <a:srgbClr val="000000"/>
                </a:solidFill>
                <a:latin typeface="Montserrat"/>
                <a:ea typeface="Montserrat"/>
                <a:cs typeface="Montserrat"/>
                <a:sym typeface="Montserrat"/>
              </a:rPr>
              <a:t>Real-Time Gesture Recognition</a:t>
            </a:r>
          </a:p>
        </p:txBody>
      </p:sp>
      <p:sp>
        <p:nvSpPr>
          <p:cNvPr name="TextBox 27" id="27"/>
          <p:cNvSpPr txBox="true"/>
          <p:nvPr/>
        </p:nvSpPr>
        <p:spPr>
          <a:xfrm rot="0">
            <a:off x="15728446" y="5627227"/>
            <a:ext cx="2197323" cy="669926"/>
          </a:xfrm>
          <a:prstGeom prst="rect">
            <a:avLst/>
          </a:prstGeom>
        </p:spPr>
        <p:txBody>
          <a:bodyPr anchor="t" rtlCol="false" tIns="0" lIns="0" bIns="0" rIns="0">
            <a:spAutoFit/>
          </a:bodyPr>
          <a:lstStyle/>
          <a:p>
            <a:pPr algn="l">
              <a:lnSpc>
                <a:spcPts val="5150"/>
              </a:lnSpc>
            </a:pPr>
            <a:r>
              <a:rPr lang="en-US" sz="5000" b="true">
                <a:solidFill>
                  <a:srgbClr val="000000"/>
                </a:solidFill>
                <a:latin typeface="Montserrat Bold"/>
                <a:ea typeface="Montserrat Bold"/>
                <a:cs typeface="Montserrat Bold"/>
                <a:sym typeface="Montserrat Bold"/>
              </a:rPr>
              <a:t>05</a:t>
            </a:r>
          </a:p>
        </p:txBody>
      </p:sp>
      <p:sp>
        <p:nvSpPr>
          <p:cNvPr name="TextBox 28" id="28"/>
          <p:cNvSpPr txBox="true"/>
          <p:nvPr/>
        </p:nvSpPr>
        <p:spPr>
          <a:xfrm rot="0">
            <a:off x="15262955" y="6476847"/>
            <a:ext cx="3154798" cy="1139192"/>
          </a:xfrm>
          <a:prstGeom prst="rect">
            <a:avLst/>
          </a:prstGeom>
        </p:spPr>
        <p:txBody>
          <a:bodyPr anchor="t" rtlCol="false" tIns="0" lIns="0" bIns="0" rIns="0">
            <a:spAutoFit/>
          </a:bodyPr>
          <a:lstStyle/>
          <a:p>
            <a:pPr algn="l">
              <a:lnSpc>
                <a:spcPts val="4679"/>
              </a:lnSpc>
            </a:pPr>
            <a:r>
              <a:rPr lang="en-US" sz="2999">
                <a:solidFill>
                  <a:srgbClr val="000000"/>
                </a:solidFill>
                <a:latin typeface="Montserrat"/>
                <a:ea typeface="Montserrat"/>
                <a:cs typeface="Montserrat"/>
                <a:sym typeface="Montserrat"/>
              </a:rPr>
              <a:t>Device Control Integration</a:t>
            </a:r>
          </a:p>
        </p:txBody>
      </p:sp>
      <p:grpSp>
        <p:nvGrpSpPr>
          <p:cNvPr name="Group 29" id="29"/>
          <p:cNvGrpSpPr/>
          <p:nvPr/>
        </p:nvGrpSpPr>
        <p:grpSpPr>
          <a:xfrm rot="0">
            <a:off x="15835827" y="4823914"/>
            <a:ext cx="509699" cy="509699"/>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lnTo>
                    <a:pt x="535715" y="277085"/>
                  </a:lnTo>
                  <a:lnTo>
                    <a:pt x="812800" y="406400"/>
                  </a:lnTo>
                  <a:lnTo>
                    <a:pt x="535715" y="535715"/>
                  </a:lnTo>
                  <a:lnTo>
                    <a:pt x="406400" y="812800"/>
                  </a:lnTo>
                  <a:lnTo>
                    <a:pt x="277085" y="535715"/>
                  </a:lnTo>
                  <a:lnTo>
                    <a:pt x="0" y="406400"/>
                  </a:lnTo>
                  <a:lnTo>
                    <a:pt x="277085" y="277085"/>
                  </a:lnTo>
                  <a:lnTo>
                    <a:pt x="406400" y="0"/>
                  </a:lnTo>
                  <a:close/>
                </a:path>
              </a:pathLst>
            </a:custGeom>
            <a:solidFill>
              <a:srgbClr val="000000"/>
            </a:solidFill>
            <a:ln cap="sq">
              <a:noFill/>
              <a:prstDash val="solid"/>
              <a:miter/>
            </a:ln>
          </p:spPr>
        </p:sp>
        <p:sp>
          <p:nvSpPr>
            <p:cNvPr name="TextBox 31" id="31"/>
            <p:cNvSpPr txBox="true"/>
            <p:nvPr/>
          </p:nvSpPr>
          <p:spPr>
            <a:xfrm>
              <a:off x="190500" y="228600"/>
              <a:ext cx="431800" cy="393700"/>
            </a:xfrm>
            <a:prstGeom prst="rect">
              <a:avLst/>
            </a:prstGeom>
          </p:spPr>
          <p:txBody>
            <a:bodyPr anchor="ctr" rtlCol="false" tIns="50800" lIns="50800" bIns="50800" rIns="50800"/>
            <a:lstStyle/>
            <a:p>
              <a:pPr algn="ctr" marL="0" indent="0" lvl="0">
                <a:lnSpc>
                  <a:spcPts val="2266"/>
                </a:lnSpc>
                <a:spcBef>
                  <a:spcPct val="0"/>
                </a:spcBef>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TextBox 2" id="2"/>
          <p:cNvSpPr txBox="true"/>
          <p:nvPr/>
        </p:nvSpPr>
        <p:spPr>
          <a:xfrm rot="0">
            <a:off x="1417354" y="3459818"/>
            <a:ext cx="15101586" cy="4935180"/>
          </a:xfrm>
          <a:prstGeom prst="rect">
            <a:avLst/>
          </a:prstGeom>
        </p:spPr>
        <p:txBody>
          <a:bodyPr anchor="t" rtlCol="false" tIns="0" lIns="0" bIns="0" rIns="0">
            <a:spAutoFit/>
          </a:bodyPr>
          <a:lstStyle/>
          <a:p>
            <a:pPr algn="just" marL="633763" indent="-316882" lvl="1">
              <a:lnSpc>
                <a:spcPts val="3962"/>
              </a:lnSpc>
              <a:buFont typeface="Arial"/>
              <a:buChar char="•"/>
            </a:pPr>
            <a:r>
              <a:rPr lang="en-US" sz="2935" spc="176">
                <a:solidFill>
                  <a:srgbClr val="000000"/>
                </a:solidFill>
                <a:latin typeface="Montserrat"/>
                <a:ea typeface="Montserrat"/>
                <a:cs typeface="Montserrat"/>
                <a:sym typeface="Montserrat"/>
              </a:rPr>
              <a:t>Gesture Dataset: Create or use an existing dataset of hand gestures. The dataset should include multiple classes of gestures, such as:</a:t>
            </a:r>
          </a:p>
          <a:p>
            <a:pPr algn="just" marL="1267526" indent="-422509" lvl="2">
              <a:lnSpc>
                <a:spcPts val="3962"/>
              </a:lnSpc>
              <a:buAutoNum type="alphaLcPeriod" startAt="1"/>
            </a:pPr>
            <a:r>
              <a:rPr lang="en-US" sz="2935" spc="176">
                <a:solidFill>
                  <a:srgbClr val="000000"/>
                </a:solidFill>
                <a:latin typeface="Montserrat"/>
                <a:ea typeface="Montserrat"/>
                <a:cs typeface="Montserrat"/>
                <a:sym typeface="Montserrat"/>
              </a:rPr>
              <a:t>Swipe left/right</a:t>
            </a:r>
          </a:p>
          <a:p>
            <a:pPr algn="just" marL="1267526" indent="-422509" lvl="2">
              <a:lnSpc>
                <a:spcPts val="3962"/>
              </a:lnSpc>
              <a:buAutoNum type="alphaLcPeriod" startAt="1"/>
            </a:pPr>
            <a:r>
              <a:rPr lang="en-US" sz="2935" spc="176">
                <a:solidFill>
                  <a:srgbClr val="000000"/>
                </a:solidFill>
                <a:latin typeface="Montserrat"/>
                <a:ea typeface="Montserrat"/>
                <a:cs typeface="Montserrat"/>
                <a:sym typeface="Montserrat"/>
              </a:rPr>
              <a:t>Thumbs-up</a:t>
            </a:r>
          </a:p>
          <a:p>
            <a:pPr algn="just" marL="1267526" indent="-422509" lvl="2">
              <a:lnSpc>
                <a:spcPts val="3962"/>
              </a:lnSpc>
              <a:buAutoNum type="alphaLcPeriod" startAt="1"/>
            </a:pPr>
            <a:r>
              <a:rPr lang="en-US" sz="2935" spc="176">
                <a:solidFill>
                  <a:srgbClr val="000000"/>
                </a:solidFill>
                <a:latin typeface="Montserrat"/>
                <a:ea typeface="Montserrat"/>
                <a:cs typeface="Montserrat"/>
                <a:sym typeface="Montserrat"/>
              </a:rPr>
              <a:t>Open hand (for stopping)</a:t>
            </a:r>
          </a:p>
          <a:p>
            <a:pPr algn="just" marL="1267526" indent="-422509" lvl="2">
              <a:lnSpc>
                <a:spcPts val="3962"/>
              </a:lnSpc>
              <a:buAutoNum type="alphaLcPeriod" startAt="1"/>
            </a:pPr>
            <a:r>
              <a:rPr lang="en-US" sz="2935" spc="176">
                <a:solidFill>
                  <a:srgbClr val="000000"/>
                </a:solidFill>
                <a:latin typeface="Montserrat"/>
                <a:ea typeface="Montserrat"/>
                <a:cs typeface="Montserrat"/>
                <a:sym typeface="Montserrat"/>
              </a:rPr>
              <a:t>Fist (for play/pause)</a:t>
            </a:r>
          </a:p>
          <a:p>
            <a:pPr algn="just">
              <a:lnSpc>
                <a:spcPts val="3962"/>
              </a:lnSpc>
            </a:pPr>
          </a:p>
          <a:p>
            <a:pPr algn="just" marL="633763" indent="-316882" lvl="1">
              <a:lnSpc>
                <a:spcPts val="3962"/>
              </a:lnSpc>
              <a:buFont typeface="Arial"/>
              <a:buChar char="•"/>
            </a:pPr>
            <a:r>
              <a:rPr lang="en-US" sz="2935" spc="176">
                <a:solidFill>
                  <a:srgbClr val="000000"/>
                </a:solidFill>
                <a:latin typeface="Montserrat"/>
                <a:ea typeface="Montserrat"/>
                <a:cs typeface="Montserrat"/>
                <a:sym typeface="Montserrat"/>
              </a:rPr>
              <a:t>Capture a large number of gesture images for each class to ensure robust training.</a:t>
            </a:r>
          </a:p>
          <a:p>
            <a:pPr algn="just">
              <a:lnSpc>
                <a:spcPts val="3962"/>
              </a:lnSpc>
              <a:spcBef>
                <a:spcPct val="0"/>
              </a:spcBef>
            </a:pPr>
          </a:p>
        </p:txBody>
      </p:sp>
      <p:sp>
        <p:nvSpPr>
          <p:cNvPr name="TextBox 3" id="3"/>
          <p:cNvSpPr txBox="true"/>
          <p:nvPr/>
        </p:nvSpPr>
        <p:spPr>
          <a:xfrm rot="0">
            <a:off x="432929" y="1228725"/>
            <a:ext cx="17070436" cy="1167765"/>
          </a:xfrm>
          <a:prstGeom prst="rect">
            <a:avLst/>
          </a:prstGeom>
        </p:spPr>
        <p:txBody>
          <a:bodyPr anchor="t" rtlCol="false" tIns="0" lIns="0" bIns="0" rIns="0">
            <a:spAutoFit/>
          </a:bodyPr>
          <a:lstStyle/>
          <a:p>
            <a:pPr algn="ctr">
              <a:lnSpc>
                <a:spcPts val="8730"/>
              </a:lnSpc>
            </a:pPr>
            <a:r>
              <a:rPr lang="en-US" b="true" sz="9000">
                <a:solidFill>
                  <a:srgbClr val="000000"/>
                </a:solidFill>
                <a:latin typeface="Montserrat Bold"/>
                <a:ea typeface="Montserrat Bold"/>
                <a:cs typeface="Montserrat Bold"/>
                <a:sym typeface="Montserrat Bold"/>
              </a:rPr>
              <a:t>Data Acquisition</a:t>
            </a:r>
          </a:p>
        </p:txBody>
      </p:sp>
      <p:sp>
        <p:nvSpPr>
          <p:cNvPr name="Freeform 4" id="4"/>
          <p:cNvSpPr/>
          <p:nvPr/>
        </p:nvSpPr>
        <p:spPr>
          <a:xfrm flipH="true" flipV="false" rot="5400000">
            <a:off x="14461540" y="-616882"/>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028700" y="9258300"/>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0" y="8394997"/>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3E6E0"/>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3504611"/>
            <a:ext cx="9698632" cy="3277778"/>
          </a:xfrm>
          <a:custGeom>
            <a:avLst/>
            <a:gdLst/>
            <a:ahLst/>
            <a:cxnLst/>
            <a:rect r="r" b="b" t="t" l="l"/>
            <a:pathLst>
              <a:path h="3277778" w="9698632">
                <a:moveTo>
                  <a:pt x="0" y="0"/>
                </a:moveTo>
                <a:lnTo>
                  <a:pt x="9698632" y="0"/>
                </a:lnTo>
                <a:lnTo>
                  <a:pt x="9698632" y="3277778"/>
                </a:lnTo>
                <a:lnTo>
                  <a:pt x="0" y="3277778"/>
                </a:lnTo>
                <a:lnTo>
                  <a:pt x="0" y="0"/>
                </a:lnTo>
                <a:close/>
              </a:path>
            </a:pathLst>
          </a:custGeom>
          <a:blipFill>
            <a:blip r:embed="rId2"/>
            <a:stretch>
              <a:fillRect l="0" t="0" r="0" b="0"/>
            </a:stretch>
          </a:blipFill>
        </p:spPr>
      </p:sp>
      <p:sp>
        <p:nvSpPr>
          <p:cNvPr name="Freeform 3" id="3"/>
          <p:cNvSpPr/>
          <p:nvPr/>
        </p:nvSpPr>
        <p:spPr>
          <a:xfrm flipH="false" flipV="false" rot="0">
            <a:off x="11802667" y="1028700"/>
            <a:ext cx="3950115" cy="8853674"/>
          </a:xfrm>
          <a:custGeom>
            <a:avLst/>
            <a:gdLst/>
            <a:ahLst/>
            <a:cxnLst/>
            <a:rect r="r" b="b" t="t" l="l"/>
            <a:pathLst>
              <a:path h="8853674" w="3950115">
                <a:moveTo>
                  <a:pt x="0" y="0"/>
                </a:moveTo>
                <a:lnTo>
                  <a:pt x="3950115" y="0"/>
                </a:lnTo>
                <a:lnTo>
                  <a:pt x="3950115" y="8853674"/>
                </a:lnTo>
                <a:lnTo>
                  <a:pt x="0" y="8853674"/>
                </a:lnTo>
                <a:lnTo>
                  <a:pt x="0" y="0"/>
                </a:lnTo>
                <a:close/>
              </a:path>
            </a:pathLst>
          </a:custGeom>
          <a:blipFill>
            <a:blip r:embed="rId3"/>
            <a:stretch>
              <a:fillRect l="-2022" t="0" r="-2022" b="-6483"/>
            </a:stretch>
          </a:blipFill>
        </p:spPr>
      </p:sp>
      <p:sp>
        <p:nvSpPr>
          <p:cNvPr name="Freeform 4" id="4"/>
          <p:cNvSpPr/>
          <p:nvPr/>
        </p:nvSpPr>
        <p:spPr>
          <a:xfrm flipH="true" flipV="false" rot="5400000">
            <a:off x="14461540" y="-616882"/>
            <a:ext cx="4114800" cy="4114800"/>
          </a:xfrm>
          <a:custGeom>
            <a:avLst/>
            <a:gdLst/>
            <a:ahLst/>
            <a:cxnLst/>
            <a:rect r="r" b="b" t="t" l="l"/>
            <a:pathLst>
              <a:path h="4114800" w="4114800">
                <a:moveTo>
                  <a:pt x="4114800" y="0"/>
                </a:moveTo>
                <a:lnTo>
                  <a:pt x="0" y="0"/>
                </a:lnTo>
                <a:lnTo>
                  <a:pt x="0" y="4114800"/>
                </a:lnTo>
                <a:lnTo>
                  <a:pt x="4114800" y="4114800"/>
                </a:lnTo>
                <a:lnTo>
                  <a:pt x="411480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0" y="8378067"/>
            <a:ext cx="516220" cy="2057400"/>
          </a:xfrm>
          <a:custGeom>
            <a:avLst/>
            <a:gdLst/>
            <a:ahLst/>
            <a:cxnLst/>
            <a:rect r="r" b="b" t="t" l="l"/>
            <a:pathLst>
              <a:path h="2057400" w="516220">
                <a:moveTo>
                  <a:pt x="0" y="0"/>
                </a:moveTo>
                <a:lnTo>
                  <a:pt x="516220" y="0"/>
                </a:lnTo>
                <a:lnTo>
                  <a:pt x="516220" y="2057400"/>
                </a:lnTo>
                <a:lnTo>
                  <a:pt x="0" y="205740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028700" y="9203294"/>
            <a:ext cx="2716317" cy="1358159"/>
          </a:xfrm>
          <a:custGeom>
            <a:avLst/>
            <a:gdLst/>
            <a:ahLst/>
            <a:cxnLst/>
            <a:rect r="r" b="b" t="t" l="l"/>
            <a:pathLst>
              <a:path h="1358159" w="2716317">
                <a:moveTo>
                  <a:pt x="0" y="0"/>
                </a:moveTo>
                <a:lnTo>
                  <a:pt x="2716317" y="0"/>
                </a:lnTo>
                <a:lnTo>
                  <a:pt x="2716317" y="1358159"/>
                </a:lnTo>
                <a:lnTo>
                  <a:pt x="0" y="135815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DAGZhMsbyi0</dc:identifier>
  <dcterms:modified xsi:type="dcterms:W3CDTF">2011-08-01T06:04:30Z</dcterms:modified>
  <cp:revision>1</cp:revision>
  <dc:title>Hand Gesture Recognition for Device Control (Review-3)</dc:title>
</cp:coreProperties>
</file>

<file path=docProps/thumbnail.jpeg>
</file>